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21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5C45-AE3C-164E-9620-81795E59A48B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574CF-0EA1-314E-BDFB-A690FC20E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7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EFC3-40FB-3F42-8105-B82FF7BA706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41987-7B5F-7744-A0D5-6BF244EC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12,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audio" Target="../media/audio1.bin"/><Relationship Id="rId7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k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8" y="3012328"/>
            <a:ext cx="4143070" cy="3845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Pekudei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Exodus 38:21 – 40:38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ernacle2enlargemen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 b="13970"/>
          <a:stretch>
            <a:fillRect/>
          </a:stretch>
        </p:blipFill>
        <p:spPr>
          <a:xfrm>
            <a:off x="34020" y="1582500"/>
            <a:ext cx="8942292" cy="5132504"/>
          </a:xfrm>
        </p:spPr>
      </p:pic>
      <p:pic>
        <p:nvPicPr>
          <p:cNvPr id="7" name="Picture 6" descr="SBtabernacleMod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b="7983"/>
          <a:stretch/>
        </p:blipFill>
        <p:spPr>
          <a:xfrm>
            <a:off x="0" y="563460"/>
            <a:ext cx="9007923" cy="6317220"/>
          </a:xfrm>
          <a:prstGeom prst="rect">
            <a:avLst/>
          </a:prstGeom>
        </p:spPr>
      </p:pic>
      <p:pic>
        <p:nvPicPr>
          <p:cNvPr id="6" name="Picture 5" descr="a23eff98c01c76f1e2c0955f868a758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62" y="3878356"/>
            <a:ext cx="4003098" cy="3002324"/>
          </a:xfrm>
          <a:prstGeom prst="rect">
            <a:avLst/>
          </a:prstGeom>
        </p:spPr>
      </p:pic>
      <p:pic>
        <p:nvPicPr>
          <p:cNvPr id="5" name="Picture 4" descr="-yk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62" y="-1"/>
            <a:ext cx="3991761" cy="2620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“DOORS”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4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“DOORS”</a:t>
            </a:r>
            <a:endParaRPr lang="en-US" dirty="0"/>
          </a:p>
        </p:txBody>
      </p:sp>
      <p:pic>
        <p:nvPicPr>
          <p:cNvPr id="9" name="Picture 8" descr="passover-with-discipl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2308"/>
          <a:stretch/>
        </p:blipFill>
        <p:spPr>
          <a:xfrm>
            <a:off x="-9769" y="3204506"/>
            <a:ext cx="6076462" cy="3653495"/>
          </a:xfrm>
          <a:prstGeom prst="rect">
            <a:avLst/>
          </a:prstGeom>
        </p:spPr>
      </p:pic>
      <p:pic>
        <p:nvPicPr>
          <p:cNvPr id="7" name="Content Placeholder 6" descr="James_Tissot_Christ_sending_out_the_seventy_disciples_two_by_two_525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15138" b="5796"/>
          <a:stretch/>
        </p:blipFill>
        <p:spPr>
          <a:xfrm>
            <a:off x="0" y="1"/>
            <a:ext cx="6825446" cy="3379386"/>
          </a:xfrm>
        </p:spPr>
      </p:pic>
      <p:pic>
        <p:nvPicPr>
          <p:cNvPr id="4" name="Picture 3" descr="11822441319305139853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9617" r="3230"/>
          <a:stretch/>
        </p:blipFill>
        <p:spPr>
          <a:xfrm>
            <a:off x="6003038" y="0"/>
            <a:ext cx="3000675" cy="3113387"/>
          </a:xfrm>
          <a:prstGeom prst="rect">
            <a:avLst/>
          </a:prstGeom>
        </p:spPr>
      </p:pic>
      <p:pic>
        <p:nvPicPr>
          <p:cNvPr id="5" name="Picture 4" descr="transfigur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38" y="2937118"/>
            <a:ext cx="3000675" cy="39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Lev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6" name="Picture 5" descr="2Leve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7" name="Picture 6" descr="3Leve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8" name="Picture 7" descr="4Level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9" name="Picture 8" descr="5Leve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10" name="Picture 9" descr="6Level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11" name="Picture 10" descr="7Level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 SEVEN </a:t>
            </a:r>
            <a:br>
              <a:rPr lang="en-US" dirty="0" smtClean="0"/>
            </a:br>
            <a:r>
              <a:rPr lang="en-US" dirty="0" smtClean="0"/>
              <a:t>“LEVELS”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85"/>
            <a:ext cx="4509561" cy="51054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The Ark itself </a:t>
            </a:r>
          </a:p>
          <a:p>
            <a:pPr lvl="1" indent="0">
              <a:buNone/>
            </a:pPr>
            <a:r>
              <a:rPr lang="en-US" dirty="0" smtClean="0"/>
              <a:t>only for the WORD w/YHVH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Holy of Holies</a:t>
            </a:r>
          </a:p>
          <a:p>
            <a:pPr lvl="1" indent="0">
              <a:buNone/>
            </a:pPr>
            <a:r>
              <a:rPr lang="en-US" dirty="0" smtClean="0"/>
              <a:t>only for the High Priest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Tabernacle</a:t>
            </a:r>
          </a:p>
          <a:p>
            <a:pPr lvl="1" indent="0">
              <a:buNone/>
            </a:pPr>
            <a:r>
              <a:rPr lang="en-US" dirty="0" smtClean="0"/>
              <a:t>only for the sons of Aaron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Courtyard</a:t>
            </a:r>
          </a:p>
          <a:p>
            <a:pPr lvl="1" indent="0">
              <a:buNone/>
            </a:pPr>
            <a:r>
              <a:rPr lang="en-US" dirty="0" smtClean="0"/>
              <a:t>only for trained priests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Levitical</a:t>
            </a:r>
            <a:r>
              <a:rPr lang="en-US" dirty="0" smtClean="0"/>
              <a:t> camp</a:t>
            </a:r>
          </a:p>
          <a:p>
            <a:pPr lvl="1" indent="0">
              <a:buNone/>
            </a:pPr>
            <a:r>
              <a:rPr lang="en-US" dirty="0" smtClean="0"/>
              <a:t>only for Levites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camps of All Israel</a:t>
            </a:r>
          </a:p>
          <a:p>
            <a:pPr lvl="1" indent="0">
              <a:buNone/>
            </a:pPr>
            <a:r>
              <a:rPr lang="en-US" dirty="0"/>
              <a:t>o</a:t>
            </a:r>
            <a:r>
              <a:rPr lang="en-US" dirty="0" smtClean="0"/>
              <a:t>nly for Israelites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Nations outside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Lev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6" name="Picture 5" descr="2Leve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7" name="Picture 6" descr="3Leve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8" name="Picture 7" descr="4Level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9" name="Picture 8" descr="5Leve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10" name="Picture 9" descr="6Level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pic>
        <p:nvPicPr>
          <p:cNvPr id="11" name="Picture 10" descr="7Level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3" y="0"/>
            <a:ext cx="50268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68882" cy="1371600"/>
          </a:xfrm>
        </p:spPr>
        <p:txBody>
          <a:bodyPr/>
          <a:lstStyle/>
          <a:p>
            <a:r>
              <a:rPr lang="en-US" dirty="0" smtClean="0"/>
              <a:t>YESHUA’s SEVEN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84"/>
            <a:ext cx="4509561" cy="528211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Yeshua</a:t>
            </a:r>
            <a:r>
              <a:rPr lang="en-US" dirty="0" smtClean="0"/>
              <a:t>, the Word (King)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Yeshua</a:t>
            </a:r>
            <a:r>
              <a:rPr lang="en-US" dirty="0" smtClean="0"/>
              <a:t>, The High Priest (Lamb)</a:t>
            </a:r>
          </a:p>
          <a:p>
            <a:pPr marL="457200" indent="-457200">
              <a:buAutoNum type="arabicPeriod"/>
            </a:pPr>
            <a:r>
              <a:rPr lang="en-US" dirty="0" smtClean="0"/>
              <a:t>James, Peter, &amp; John,</a:t>
            </a:r>
            <a:br>
              <a:rPr lang="en-US" dirty="0" smtClean="0"/>
            </a:br>
            <a:r>
              <a:rPr lang="en-US" dirty="0" smtClean="0"/>
              <a:t>brothers, family, inner circle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Disciples, the 12, 70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en-US" dirty="0" smtClean="0"/>
              <a:t>c</a:t>
            </a:r>
            <a:r>
              <a:rPr lang="is-IS" dirty="0" smtClean="0"/>
              <a:t>hosen, taught, workers, sent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Followers, the 5000,</a:t>
            </a:r>
            <a:br>
              <a:rPr lang="en-US" dirty="0" smtClean="0"/>
            </a:br>
            <a:r>
              <a:rPr lang="en-US" dirty="0" smtClean="0"/>
              <a:t>their families</a:t>
            </a:r>
          </a:p>
          <a:p>
            <a:pPr marL="457200" indent="-457200">
              <a:buAutoNum type="arabicPeriod"/>
            </a:pPr>
            <a:r>
              <a:rPr lang="en-US" dirty="0" smtClean="0"/>
              <a:t>ALL Israel, 12 Tribes,</a:t>
            </a:r>
            <a:br>
              <a:rPr lang="en-US" dirty="0" smtClean="0"/>
            </a:br>
            <a:r>
              <a:rPr lang="en-US" dirty="0" smtClean="0"/>
              <a:t>Past, present, &amp; </a:t>
            </a:r>
            <a:r>
              <a:rPr lang="en-US" i="1" dirty="0" smtClean="0"/>
              <a:t>future</a:t>
            </a:r>
          </a:p>
          <a:p>
            <a:pPr marL="457200" indent="-457200">
              <a:buAutoNum type="arabicPeriod"/>
            </a:pPr>
            <a:r>
              <a:rPr lang="en-US" dirty="0" smtClean="0"/>
              <a:t>Those </a:t>
            </a:r>
            <a:r>
              <a:rPr lang="en-US" i="1" dirty="0" smtClean="0"/>
              <a:t>Outside</a:t>
            </a:r>
            <a:r>
              <a:rPr lang="en-US" dirty="0" smtClean="0"/>
              <a:t>, “goats,”</a:t>
            </a:r>
            <a:br>
              <a:rPr lang="en-US" dirty="0" smtClean="0"/>
            </a:br>
            <a:r>
              <a:rPr lang="en-US" dirty="0" smtClean="0"/>
              <a:t>awaiting the judgment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OUT OF </a:t>
            </a:r>
            <a:br>
              <a:rPr lang="en-US" dirty="0" smtClean="0"/>
            </a:br>
            <a:r>
              <a:rPr lang="en-US" dirty="0" smtClean="0"/>
              <a:t>THE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36006"/>
          </a:xfrm>
        </p:spPr>
        <p:txBody>
          <a:bodyPr>
            <a:normAutofit/>
          </a:bodyPr>
          <a:lstStyle/>
          <a:p>
            <a:r>
              <a:rPr lang="en-US" dirty="0" smtClean="0"/>
              <a:t>Joining the spiritual nation of ISRAEL: 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“The Eternal Good News” (Rev. 14:6-7)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The 10 Commandments – No other gods! Shabbat, etc.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The Feasts - “forever” commands – the Passover</a:t>
            </a:r>
            <a:r>
              <a:rPr lang="is-IS" dirty="0" smtClean="0"/>
              <a:t>…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en-US" dirty="0" smtClean="0"/>
              <a:t>Torah / Messiah</a:t>
            </a:r>
          </a:p>
          <a:p>
            <a:r>
              <a:rPr lang="en-US" dirty="0" smtClean="0"/>
              <a:t>Spiritual LEVITES – Separated, HIS. chosen, </a:t>
            </a:r>
            <a:r>
              <a:rPr lang="en-US" dirty="0" err="1" smtClean="0"/>
              <a:t>annointed</a:t>
            </a:r>
            <a:r>
              <a:rPr lang="en-US" dirty="0" smtClean="0"/>
              <a:t>, gifts</a:t>
            </a:r>
          </a:p>
          <a:p>
            <a:r>
              <a:rPr lang="en-US" dirty="0" smtClean="0"/>
              <a:t>Join the PRIESTS </a:t>
            </a:r>
            <a:r>
              <a:rPr lang="en-US" dirty="0"/>
              <a:t>– </a:t>
            </a:r>
            <a:r>
              <a:rPr lang="en-US" dirty="0" smtClean="0"/>
              <a:t>Be Trained, a disciple, worker, servant</a:t>
            </a:r>
          </a:p>
          <a:p>
            <a:r>
              <a:rPr lang="en-US" dirty="0" smtClean="0"/>
              <a:t>The “Inner Circle” – Do His will, “family,” teach, shepherd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The High Priesthood? – Interceder, Sacrificial? In with YHVH? </a:t>
            </a:r>
            <a:r>
              <a:rPr lang="en-US" i="1" dirty="0" smtClean="0"/>
              <a:t>Personifying</a:t>
            </a:r>
            <a:r>
              <a:rPr lang="en-US" dirty="0" smtClean="0"/>
              <a:t> HIS WORD?</a:t>
            </a:r>
            <a:r>
              <a:rPr lang="is-IS" dirty="0" smtClean="0"/>
              <a:t>… That’s can only be YESHUA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smtClean="0"/>
              <a:t>Right?...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424" y="415636"/>
            <a:ext cx="3301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“FEAR </a:t>
            </a:r>
            <a:r>
              <a:rPr lang="en-US" dirty="0" err="1" smtClean="0"/>
              <a:t>Elohim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HONOR Him.... </a:t>
            </a:r>
            <a:r>
              <a:rPr lang="en-US" dirty="0"/>
              <a:t>And </a:t>
            </a:r>
            <a:r>
              <a:rPr lang="en-US" dirty="0" smtClean="0"/>
              <a:t>WORSHIP Him </a:t>
            </a:r>
            <a:r>
              <a:rPr lang="en-US" dirty="0"/>
              <a:t>who made the heaven and the earth, and sea, and fountains of water.”</a:t>
            </a:r>
          </a:p>
        </p:txBody>
      </p:sp>
    </p:spTree>
    <p:extLst>
      <p:ext uri="{BB962C8B-B14F-4D97-AF65-F5344CB8AC3E}">
        <p14:creationId xmlns:p14="http://schemas.microsoft.com/office/powerpoint/2010/main" val="15453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ARE</a:t>
            </a:r>
            <a:r>
              <a:rPr lang="en-US" dirty="0" smtClean="0"/>
              <a:t> THE BODY </a:t>
            </a:r>
            <a:br>
              <a:rPr lang="en-US" dirty="0" smtClean="0"/>
            </a:br>
            <a:r>
              <a:rPr lang="en-US" dirty="0" smtClean="0"/>
              <a:t>OF MESSIAH!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753"/>
            <a:ext cx="7620000" cy="50957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are the spiritual TABERNACLE, not made with hands!</a:t>
            </a:r>
          </a:p>
          <a:p>
            <a:r>
              <a:rPr lang="en-US" dirty="0" smtClean="0"/>
              <a:t>WE are the ARK, containing the Word of YHVH!</a:t>
            </a:r>
          </a:p>
          <a:p>
            <a:r>
              <a:rPr lang="en-US" dirty="0" smtClean="0"/>
              <a:t>WE are the TABLE of BREAD to the poor, the naked, the sick</a:t>
            </a:r>
            <a:r>
              <a:rPr lang="is-IS" dirty="0" smtClean="0"/>
              <a:t>...</a:t>
            </a:r>
          </a:p>
          <a:p>
            <a:r>
              <a:rPr lang="en-US" dirty="0" smtClean="0"/>
              <a:t>WE are the LIGHT shining Joy, Peace, and Truth in the darkness</a:t>
            </a:r>
          </a:p>
          <a:p>
            <a:r>
              <a:rPr lang="en-US" dirty="0" smtClean="0"/>
              <a:t>WE are the CHILDREN of GOD!</a:t>
            </a:r>
          </a:p>
          <a:p>
            <a:r>
              <a:rPr lang="en-US" dirty="0" smtClean="0"/>
              <a:t>WE are the PRIESTS working, serving in His congregation</a:t>
            </a:r>
          </a:p>
          <a:p>
            <a:r>
              <a:rPr lang="en-US" dirty="0" smtClean="0"/>
              <a:t>WE are HIS FAMILY keeping the Torah, doing His will</a:t>
            </a:r>
          </a:p>
          <a:p>
            <a:r>
              <a:rPr lang="en-US" dirty="0"/>
              <a:t>WE are the DOOR to the </a:t>
            </a:r>
            <a:r>
              <a:rPr lang="en-US" dirty="0" smtClean="0"/>
              <a:t>nations, even FISHERS of MEN</a:t>
            </a:r>
            <a:endParaRPr lang="en-US" dirty="0"/>
          </a:p>
          <a:p>
            <a:r>
              <a:rPr lang="en-US" dirty="0"/>
              <a:t>WE are the TEACHERS that answer their questions</a:t>
            </a:r>
          </a:p>
          <a:p>
            <a:r>
              <a:rPr lang="en-US" dirty="0" smtClean="0"/>
              <a:t>WE are the DISCIPLERS that walk by their side</a:t>
            </a:r>
            <a:endParaRPr lang="en-US" dirty="0"/>
          </a:p>
          <a:p>
            <a:r>
              <a:rPr lang="en-US" dirty="0" smtClean="0"/>
              <a:t>WE are the INTERCESSORS that stand in the gap</a:t>
            </a:r>
          </a:p>
          <a:p>
            <a:r>
              <a:rPr lang="en-US" sz="2600" dirty="0" smtClean="0">
                <a:solidFill>
                  <a:schemeClr val="tx2"/>
                </a:solidFill>
              </a:rPr>
              <a:t>WE ARE HIS BODY! The WORD made FLESH!</a:t>
            </a:r>
          </a:p>
        </p:txBody>
      </p:sp>
    </p:spTree>
    <p:extLst>
      <p:ext uri="{BB962C8B-B14F-4D97-AF65-F5344CB8AC3E}">
        <p14:creationId xmlns:p14="http://schemas.microsoft.com/office/powerpoint/2010/main" val="186410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224413193051398536.jpg"/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27083" r="-28" b="9408"/>
          <a:stretch/>
        </p:blipFill>
        <p:spPr>
          <a:xfrm>
            <a:off x="16709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Pekudei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Exodus 38:21 – 40:38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2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SHEMOT 38:21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63" y="3356706"/>
            <a:ext cx="8285661" cy="3078585"/>
          </a:xfrm>
        </p:spPr>
        <p:txBody>
          <a:bodyPr>
            <a:normAutofit/>
          </a:bodyPr>
          <a:lstStyle/>
          <a:p>
            <a:r>
              <a:rPr lang="en-US" dirty="0" err="1" smtClean="0"/>
              <a:t>Eleh</a:t>
            </a:r>
            <a:r>
              <a:rPr lang="en-US" dirty="0" smtClean="0"/>
              <a:t> </a:t>
            </a:r>
            <a:r>
              <a:rPr lang="en-US" dirty="0" err="1" smtClean="0"/>
              <a:t>pekudei</a:t>
            </a:r>
            <a:r>
              <a:rPr lang="en-US" dirty="0" smtClean="0"/>
              <a:t> ha-</a:t>
            </a:r>
            <a:r>
              <a:rPr lang="en-US" dirty="0" err="1" smtClean="0"/>
              <a:t>mishkan</a:t>
            </a:r>
            <a:r>
              <a:rPr lang="en-US" dirty="0" smtClean="0"/>
              <a:t>, </a:t>
            </a:r>
            <a:r>
              <a:rPr lang="en-US" dirty="0" err="1" smtClean="0"/>
              <a:t>mishkan</a:t>
            </a:r>
            <a:r>
              <a:rPr lang="en-US" dirty="0" smtClean="0"/>
              <a:t> ha-</a:t>
            </a:r>
            <a:r>
              <a:rPr lang="en-US" dirty="0" err="1" smtClean="0"/>
              <a:t>aydut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asher</a:t>
            </a:r>
            <a:r>
              <a:rPr lang="en-US" dirty="0" smtClean="0"/>
              <a:t> </a:t>
            </a:r>
            <a:r>
              <a:rPr lang="en-US" dirty="0" err="1" smtClean="0"/>
              <a:t>pukad</a:t>
            </a:r>
            <a:r>
              <a:rPr lang="en-US" dirty="0" smtClean="0"/>
              <a:t> </a:t>
            </a:r>
            <a:r>
              <a:rPr lang="en-US" dirty="0" err="1" smtClean="0"/>
              <a:t>ahl</a:t>
            </a:r>
            <a:r>
              <a:rPr lang="en-US" dirty="0" smtClean="0"/>
              <a:t>-pi </a:t>
            </a:r>
            <a:r>
              <a:rPr lang="en-US" dirty="0" err="1" smtClean="0"/>
              <a:t>Mosheh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ahbudat</a:t>
            </a:r>
            <a:r>
              <a:rPr lang="en-US" dirty="0" smtClean="0"/>
              <a:t> ha-</a:t>
            </a:r>
            <a:r>
              <a:rPr lang="en-US" dirty="0" err="1" smtClean="0"/>
              <a:t>Levoim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beyad</a:t>
            </a:r>
            <a:r>
              <a:rPr lang="en-US" dirty="0" smtClean="0"/>
              <a:t> a</a:t>
            </a:r>
            <a:r>
              <a:rPr lang="en-US" dirty="0" smtClean="0"/>
              <a:t>-</a:t>
            </a:r>
            <a:r>
              <a:rPr lang="en-US" dirty="0" err="1" smtClean="0"/>
              <a:t>Yitamar</a:t>
            </a:r>
            <a:r>
              <a:rPr lang="en-US" dirty="0" smtClean="0"/>
              <a:t> </a:t>
            </a:r>
            <a:r>
              <a:rPr lang="en-US" dirty="0" smtClean="0"/>
              <a:t>ben </a:t>
            </a:r>
            <a:r>
              <a:rPr lang="en-US" dirty="0" err="1" smtClean="0"/>
              <a:t>Aharon</a:t>
            </a:r>
            <a:r>
              <a:rPr lang="en-US" dirty="0" smtClean="0"/>
              <a:t> </a:t>
            </a:r>
            <a:r>
              <a:rPr lang="en-US" dirty="0" smtClean="0"/>
              <a:t>ha-</a:t>
            </a:r>
            <a:r>
              <a:rPr lang="en-US" dirty="0" err="1" smtClean="0"/>
              <a:t>koheen</a:t>
            </a:r>
            <a:r>
              <a:rPr lang="en-US" dirty="0" smtClean="0"/>
              <a:t>.</a:t>
            </a:r>
          </a:p>
          <a:p>
            <a:r>
              <a:rPr lang="en-US" sz="1800" dirty="0" smtClean="0"/>
              <a:t>These </a:t>
            </a:r>
            <a:r>
              <a:rPr lang="en-US" sz="1800" dirty="0"/>
              <a:t>were the </a:t>
            </a:r>
            <a:r>
              <a:rPr lang="en-US" sz="1800" dirty="0" smtClean="0"/>
              <a:t>accounts of </a:t>
            </a:r>
            <a:r>
              <a:rPr lang="en-US" sz="1800" dirty="0"/>
              <a:t>the </a:t>
            </a:r>
            <a:r>
              <a:rPr lang="en-US" sz="1800" dirty="0" smtClean="0"/>
              <a:t>Tabernacle, the Tabernacle of </a:t>
            </a:r>
            <a:r>
              <a:rPr lang="en-US" sz="1800" dirty="0"/>
              <a:t>the Witness,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which </a:t>
            </a:r>
            <a:r>
              <a:rPr lang="en-US" sz="1800" dirty="0"/>
              <a:t>was </a:t>
            </a:r>
            <a:r>
              <a:rPr lang="en-US" sz="1800" dirty="0" smtClean="0"/>
              <a:t>accounted for by </a:t>
            </a:r>
            <a:r>
              <a:rPr lang="en-US" sz="1800" dirty="0"/>
              <a:t>the command of </a:t>
            </a:r>
            <a:r>
              <a:rPr lang="en-US" sz="1800" dirty="0" err="1"/>
              <a:t>Mosheh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/>
              <a:t>the service of </a:t>
            </a:r>
            <a:r>
              <a:rPr lang="en-US" sz="1800" dirty="0" smtClean="0"/>
              <a:t>the Levites,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by </a:t>
            </a:r>
            <a:r>
              <a:rPr lang="en-US" sz="1800" dirty="0"/>
              <a:t>the hand of </a:t>
            </a:r>
            <a:r>
              <a:rPr lang="en-US" sz="1800" dirty="0" err="1" smtClean="0"/>
              <a:t>Ithamar</a:t>
            </a:r>
            <a:r>
              <a:rPr lang="en-US" sz="1800" dirty="0" smtClean="0"/>
              <a:t> </a:t>
            </a:r>
            <a:r>
              <a:rPr lang="en-US" sz="1800" dirty="0"/>
              <a:t>son of </a:t>
            </a:r>
            <a:r>
              <a:rPr lang="en-US" sz="1800" dirty="0" err="1"/>
              <a:t>Aharon</a:t>
            </a:r>
            <a:r>
              <a:rPr lang="en-US" sz="1800" dirty="0"/>
              <a:t> the priest.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2026" y="1897040"/>
            <a:ext cx="8077200" cy="1263331"/>
            <a:chOff x="442026" y="1822424"/>
            <a:chExt cx="8077200" cy="1263331"/>
          </a:xfrm>
        </p:grpSpPr>
        <p:pic>
          <p:nvPicPr>
            <p:cNvPr id="4" name="Picture 3" descr="pekudei-Heb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26" y="1822424"/>
              <a:ext cx="8077200" cy="623882"/>
            </a:xfrm>
            <a:prstGeom prst="rect">
              <a:avLst/>
            </a:prstGeom>
          </p:spPr>
        </p:pic>
        <p:pic>
          <p:nvPicPr>
            <p:cNvPr id="5" name="Picture 4" descr="pekudei--Heb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26" y="2528706"/>
              <a:ext cx="8077200" cy="55704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3257118" y="1822424"/>
              <a:ext cx="0" cy="6238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497517" y="2528706"/>
              <a:ext cx="0" cy="557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192952" y="2528706"/>
              <a:ext cx="0" cy="557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2-38-21.mp3">
            <a:hlinkClick r:id="" action="ppaction://ole?verb=0" highlightClick="1">
              <a:snd r:embed="rId6" name="Applause"/>
            </a:hlinkClick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4717" y="6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6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8679" showWhenStopped="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Everything was made according to the instructions.</a:t>
            </a:r>
          </a:p>
          <a:p>
            <a:r>
              <a:rPr lang="en-US" dirty="0" smtClean="0"/>
              <a:t>• Totals of how much gold, silver and bronze was used.</a:t>
            </a:r>
          </a:p>
          <a:p>
            <a:r>
              <a:rPr lang="en-US" dirty="0" smtClean="0"/>
              <a:t>• The commands to put it all together, in a certain order.</a:t>
            </a:r>
          </a:p>
          <a:p>
            <a:r>
              <a:rPr lang="en-US" dirty="0" smtClean="0"/>
              <a:t>• The account of them putting it all together, in order.</a:t>
            </a:r>
          </a:p>
          <a:p>
            <a:r>
              <a:rPr lang="en-US" dirty="0" smtClean="0"/>
              <a:t>• YHVH inhabiting the new tabernacle.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46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1" y="4453852"/>
            <a:ext cx="2226336" cy="3686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113432"/>
            <a:ext cx="6610131" cy="3686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Everything was made according to the instructions.</a:t>
            </a:r>
          </a:p>
          <a:p>
            <a:r>
              <a:rPr lang="en-US" dirty="0" smtClean="0"/>
              <a:t>• Totals of how much gold, silver and bronze was used.</a:t>
            </a:r>
          </a:p>
          <a:p>
            <a:r>
              <a:rPr lang="en-US" dirty="0" smtClean="0"/>
              <a:t>• The commands to put it all together, in a certain order.</a:t>
            </a:r>
          </a:p>
          <a:p>
            <a:r>
              <a:rPr lang="en-US" dirty="0" smtClean="0"/>
              <a:t>• The account of them putting it all together, in order.</a:t>
            </a:r>
          </a:p>
          <a:p>
            <a:r>
              <a:rPr lang="en-US" dirty="0" smtClean="0"/>
              <a:t>• YHVH inhabiting the new tabernacle.</a:t>
            </a:r>
          </a:p>
          <a:p>
            <a:endParaRPr lang="en-US" dirty="0" smtClean="0"/>
          </a:p>
          <a:p>
            <a:r>
              <a:rPr lang="en-US" dirty="0" smtClean="0"/>
              <a:t>Exodus 40:17-33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558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07963" cy="1371600"/>
          </a:xfrm>
        </p:spPr>
        <p:txBody>
          <a:bodyPr/>
          <a:lstStyle/>
          <a:p>
            <a:r>
              <a:rPr lang="en-US" dirty="0" smtClean="0"/>
              <a:t>The MOST HOLY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91200" cy="4373563"/>
          </a:xfrm>
        </p:spPr>
        <p:txBody>
          <a:bodyPr/>
          <a:lstStyle/>
          <a:p>
            <a:r>
              <a:rPr lang="en-US" dirty="0" smtClean="0"/>
              <a:t>The Tabernacle sockets, boards, bars and columns, </a:t>
            </a:r>
          </a:p>
          <a:p>
            <a:r>
              <a:rPr lang="en-US" dirty="0" smtClean="0"/>
              <a:t>and then the tents/coverings on the top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pic>
        <p:nvPicPr>
          <p:cNvPr id="8" name="Picture 7" descr="TabernacleCoverings-mod2_edited-1_copy-600x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43" y="3512252"/>
            <a:ext cx="4219510" cy="2461381"/>
          </a:xfrm>
          <a:prstGeom prst="rect">
            <a:avLst/>
          </a:prstGeom>
        </p:spPr>
      </p:pic>
      <p:pic>
        <p:nvPicPr>
          <p:cNvPr id="4" name="Picture 3" descr="Tabernacle_New_edited-2-439x3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4" y="3294545"/>
            <a:ext cx="3306065" cy="28316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79884" y="1860667"/>
            <a:ext cx="1506215" cy="4231476"/>
            <a:chOff x="6585367" y="1894687"/>
            <a:chExt cx="1506215" cy="42314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585933" y="1894687"/>
              <a:ext cx="0" cy="42314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27" idx="1"/>
            </p:cNvCxnSpPr>
            <p:nvPr/>
          </p:nvCxnSpPr>
          <p:spPr>
            <a:xfrm>
              <a:off x="8091582" y="1894687"/>
              <a:ext cx="0" cy="41949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585934" y="1894687"/>
              <a:ext cx="15056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 flipH="1">
              <a:off x="6585367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934430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7312192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7669071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8019039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6585367" y="1894687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8019039" y="1894687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6585367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8019039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7083124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7555261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816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07963" cy="1371600"/>
          </a:xfrm>
        </p:spPr>
        <p:txBody>
          <a:bodyPr/>
          <a:lstStyle/>
          <a:p>
            <a:r>
              <a:rPr lang="en-US" dirty="0" smtClean="0"/>
              <a:t>The MOST HOLY PLACE</a:t>
            </a:r>
            <a:endParaRPr lang="en-US" dirty="0"/>
          </a:p>
        </p:txBody>
      </p:sp>
      <p:pic>
        <p:nvPicPr>
          <p:cNvPr id="15" name="Picture 14" descr="Ark-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61" y="2286000"/>
            <a:ext cx="4925568" cy="4572000"/>
          </a:xfrm>
          <a:prstGeom prst="rect">
            <a:avLst/>
          </a:prstGeom>
        </p:spPr>
      </p:pic>
      <p:pic>
        <p:nvPicPr>
          <p:cNvPr id="16" name="Picture 15" descr="Ark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2" y="2286000"/>
            <a:ext cx="4925568" cy="4572000"/>
          </a:xfrm>
          <a:prstGeom prst="rect">
            <a:avLst/>
          </a:prstGeom>
        </p:spPr>
      </p:pic>
      <p:pic>
        <p:nvPicPr>
          <p:cNvPr id="17" name="Picture 16" descr="Ark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2" y="2286000"/>
            <a:ext cx="4925568" cy="4572000"/>
          </a:xfrm>
          <a:prstGeom prst="rect">
            <a:avLst/>
          </a:prstGeom>
        </p:spPr>
      </p:pic>
      <p:pic>
        <p:nvPicPr>
          <p:cNvPr id="18" name="Picture 17" descr="Ark-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8" y="2286000"/>
            <a:ext cx="4925568" cy="457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16787" cy="4373563"/>
          </a:xfrm>
        </p:spPr>
        <p:txBody>
          <a:bodyPr/>
          <a:lstStyle/>
          <a:p>
            <a:r>
              <a:rPr lang="en-US" dirty="0" smtClean="0"/>
              <a:t>The Witness placed in the Ark, </a:t>
            </a:r>
          </a:p>
          <a:p>
            <a:r>
              <a:rPr lang="en-US" dirty="0" smtClean="0"/>
              <a:t>then the poles through the rings,</a:t>
            </a:r>
          </a:p>
          <a:p>
            <a:r>
              <a:rPr lang="en-US" dirty="0" smtClean="0"/>
              <a:t>and then the mercy seat on top. </a:t>
            </a:r>
          </a:p>
        </p:txBody>
      </p:sp>
    </p:spTree>
    <p:extLst>
      <p:ext uri="{BB962C8B-B14F-4D97-AF65-F5344CB8AC3E}">
        <p14:creationId xmlns:p14="http://schemas.microsoft.com/office/powerpoint/2010/main" val="409634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ernacle_structure_clip_image0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 r="28060"/>
          <a:stretch/>
        </p:blipFill>
        <p:spPr>
          <a:xfrm>
            <a:off x="4566911" y="2442033"/>
            <a:ext cx="2007116" cy="4438650"/>
          </a:xfrm>
          <a:prstGeom prst="rect">
            <a:avLst/>
          </a:prstGeom>
        </p:spPr>
      </p:pic>
      <p:pic>
        <p:nvPicPr>
          <p:cNvPr id="18" name="Picture 17" descr="Ark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02" y="1894687"/>
            <a:ext cx="1483763" cy="1377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07963" cy="1371600"/>
          </a:xfrm>
        </p:spPr>
        <p:txBody>
          <a:bodyPr/>
          <a:lstStyle/>
          <a:p>
            <a:r>
              <a:rPr lang="en-US" dirty="0" smtClean="0"/>
              <a:t>The MOST HOLY PLACE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85367" y="1894687"/>
            <a:ext cx="1506215" cy="4231476"/>
            <a:chOff x="6585367" y="1894687"/>
            <a:chExt cx="1506215" cy="42314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585933" y="1894687"/>
              <a:ext cx="0" cy="42314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27" idx="1"/>
            </p:cNvCxnSpPr>
            <p:nvPr/>
          </p:nvCxnSpPr>
          <p:spPr>
            <a:xfrm>
              <a:off x="8091582" y="1894687"/>
              <a:ext cx="0" cy="41949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585934" y="1894687"/>
              <a:ext cx="15056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 flipH="1">
              <a:off x="6585367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934430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7312192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7669071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8019039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6585367" y="1894687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8019039" y="1894687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6585367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8019039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7083124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7555261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16787" cy="4373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Ark </a:t>
            </a:r>
            <a:r>
              <a:rPr lang="en-US" dirty="0" smtClean="0"/>
              <a:t>was brought </a:t>
            </a:r>
            <a:r>
              <a:rPr lang="en-US" dirty="0" smtClean="0"/>
              <a:t>in.</a:t>
            </a:r>
          </a:p>
          <a:p>
            <a:r>
              <a:rPr lang="en-US" dirty="0" smtClean="0"/>
              <a:t>The Veil </a:t>
            </a:r>
            <a:r>
              <a:rPr lang="en-US" dirty="0" smtClean="0"/>
              <a:t>- </a:t>
            </a:r>
            <a:r>
              <a:rPr lang="en-US" dirty="0" smtClean="0"/>
              <a:t>“</a:t>
            </a:r>
            <a:r>
              <a:rPr lang="en-US" dirty="0" smtClean="0"/>
              <a:t>to screen off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ark of </a:t>
            </a:r>
            <a:r>
              <a:rPr lang="en-US" dirty="0" smtClean="0"/>
              <a:t>the testimony”</a:t>
            </a:r>
          </a:p>
          <a:p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pic>
        <p:nvPicPr>
          <p:cNvPr id="4" name="Picture 3" descr="HolyPlace_1280x720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01" r="25278"/>
          <a:stretch/>
        </p:blipFill>
        <p:spPr>
          <a:xfrm>
            <a:off x="541867" y="3145638"/>
            <a:ext cx="3776258" cy="37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abernacle_structure_clip_image0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r="28059"/>
          <a:stretch/>
        </p:blipFill>
        <p:spPr>
          <a:xfrm>
            <a:off x="2290607" y="2442033"/>
            <a:ext cx="4283420" cy="4438650"/>
          </a:xfrm>
          <a:prstGeom prst="rect">
            <a:avLst/>
          </a:prstGeom>
        </p:spPr>
      </p:pic>
      <p:pic>
        <p:nvPicPr>
          <p:cNvPr id="22" name="Picture 21" descr="tabernacle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28995" r="18203" b="6704"/>
          <a:stretch/>
        </p:blipFill>
        <p:spPr>
          <a:xfrm>
            <a:off x="6659647" y="3294622"/>
            <a:ext cx="1395150" cy="1045269"/>
          </a:xfrm>
          <a:prstGeom prst="rect">
            <a:avLst/>
          </a:prstGeom>
        </p:spPr>
      </p:pic>
      <p:pic>
        <p:nvPicPr>
          <p:cNvPr id="20" name="Picture 19" descr="Ark-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02" y="1894687"/>
            <a:ext cx="1483763" cy="1377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613730" cy="4373563"/>
          </a:xfrm>
        </p:spPr>
        <p:txBody>
          <a:bodyPr/>
          <a:lstStyle/>
          <a:p>
            <a:r>
              <a:rPr lang="en-US" dirty="0" smtClean="0"/>
              <a:t>The Table, the utensils, and the </a:t>
            </a:r>
            <a:r>
              <a:rPr lang="en-US" dirty="0" smtClean="0"/>
              <a:t>bread “in order”</a:t>
            </a:r>
            <a:endParaRPr lang="en-US" dirty="0" smtClean="0"/>
          </a:p>
          <a:p>
            <a:r>
              <a:rPr lang="en-US" dirty="0" smtClean="0"/>
              <a:t>The Lampstand, </a:t>
            </a:r>
            <a:r>
              <a:rPr lang="en-US" dirty="0" smtClean="0"/>
              <a:t>“opposite </a:t>
            </a:r>
            <a:r>
              <a:rPr lang="en-US" dirty="0" smtClean="0"/>
              <a:t>the table</a:t>
            </a:r>
            <a:r>
              <a:rPr lang="en-US" dirty="0" smtClean="0"/>
              <a:t>,” </a:t>
            </a:r>
            <a:r>
              <a:rPr lang="en-US" dirty="0" smtClean="0"/>
              <a:t>LIT the lamps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“Gold </a:t>
            </a:r>
            <a:r>
              <a:rPr lang="en-US" dirty="0" smtClean="0"/>
              <a:t>Altar</a:t>
            </a:r>
            <a:r>
              <a:rPr lang="en-US" dirty="0" smtClean="0"/>
              <a:t>,” </a:t>
            </a:r>
            <a:r>
              <a:rPr lang="en-US" dirty="0" smtClean="0"/>
              <a:t>and burned incense on it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“Covering” (Door) </a:t>
            </a:r>
            <a:r>
              <a:rPr lang="en-US" dirty="0" smtClean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Holy Place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598444" y="1860667"/>
            <a:ext cx="1506215" cy="4231476"/>
            <a:chOff x="6585367" y="1894687"/>
            <a:chExt cx="1506215" cy="423147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85933" y="1894687"/>
              <a:ext cx="0" cy="42314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3" idx="1"/>
            </p:cNvCxnSpPr>
            <p:nvPr/>
          </p:nvCxnSpPr>
          <p:spPr>
            <a:xfrm>
              <a:off x="8091582" y="1894687"/>
              <a:ext cx="0" cy="41949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585934" y="1894687"/>
              <a:ext cx="15056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 flipH="1">
              <a:off x="6585367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6934430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7312192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7669071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8019039" y="6053015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6585367" y="1894687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8019039" y="1894687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6585367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8019039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7083124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7555261" y="3271942"/>
              <a:ext cx="72543" cy="73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tabernacle1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27872" r="19591" b="9128"/>
          <a:stretch/>
        </p:blipFill>
        <p:spPr>
          <a:xfrm>
            <a:off x="7080396" y="4281139"/>
            <a:ext cx="1839433" cy="1194008"/>
          </a:xfrm>
          <a:prstGeom prst="rect">
            <a:avLst/>
          </a:prstGeom>
        </p:spPr>
      </p:pic>
      <p:pic>
        <p:nvPicPr>
          <p:cNvPr id="21" name="Picture 20" descr="tabernacle9enlargemen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t="6209" r="38912" b="9199"/>
          <a:stretch/>
        </p:blipFill>
        <p:spPr>
          <a:xfrm>
            <a:off x="6161383" y="3900762"/>
            <a:ext cx="935805" cy="15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The Courtyard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96458" cy="4373563"/>
          </a:xfrm>
        </p:spPr>
        <p:txBody>
          <a:bodyPr/>
          <a:lstStyle/>
          <a:p>
            <a:r>
              <a:rPr lang="en-US" dirty="0" smtClean="0"/>
              <a:t>The Bronze Altar, with burnt offerings, grain offerings</a:t>
            </a:r>
          </a:p>
          <a:p>
            <a:r>
              <a:rPr lang="en-US" dirty="0" smtClean="0"/>
              <a:t>The Bronze Basin, “</a:t>
            </a:r>
            <a:r>
              <a:rPr lang="en-US" dirty="0" smtClean="0"/>
              <a:t>between” the Dwelling Place and </a:t>
            </a:r>
            <a:r>
              <a:rPr lang="en-US" dirty="0" smtClean="0"/>
              <a:t>the altar.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Courtyard, “around” </a:t>
            </a:r>
            <a:r>
              <a:rPr lang="en-US" dirty="0" smtClean="0"/>
              <a:t>the Tabernacle</a:t>
            </a:r>
          </a:p>
          <a:p>
            <a:r>
              <a:rPr lang="en-US" dirty="0" smtClean="0"/>
              <a:t>The Covering</a:t>
            </a:r>
            <a:r>
              <a:rPr lang="en-US" dirty="0" smtClean="0"/>
              <a:t>/“Gate” of </a:t>
            </a:r>
            <a:r>
              <a:rPr lang="en-US" dirty="0" smtClean="0"/>
              <a:t>the Courtyard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pic>
        <p:nvPicPr>
          <p:cNvPr id="4" name="Picture 3" descr="Tabernacle2016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58" y="0"/>
            <a:ext cx="3452779" cy="6858000"/>
          </a:xfrm>
          <a:prstGeom prst="rect">
            <a:avLst/>
          </a:prstGeom>
        </p:spPr>
      </p:pic>
      <p:pic>
        <p:nvPicPr>
          <p:cNvPr id="5" name="Picture 4" descr="Tabernacle2016-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4961" r="10261" b="5085"/>
          <a:stretch/>
        </p:blipFill>
        <p:spPr>
          <a:xfrm>
            <a:off x="5930630" y="340207"/>
            <a:ext cx="2721513" cy="6169082"/>
          </a:xfrm>
          <a:prstGeom prst="rect">
            <a:avLst/>
          </a:prstGeom>
        </p:spPr>
      </p:pic>
      <p:pic>
        <p:nvPicPr>
          <p:cNvPr id="6" name="Picture 5" descr="Tabernacle2016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58" y="0"/>
            <a:ext cx="345277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94231" y="6564923"/>
            <a:ext cx="1387231" cy="205153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ernacle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22278" r="26230" b="30086"/>
          <a:stretch/>
        </p:blipFill>
        <p:spPr>
          <a:xfrm>
            <a:off x="4206688" y="4746923"/>
            <a:ext cx="2770909" cy="1579418"/>
          </a:xfrm>
          <a:prstGeom prst="rect">
            <a:avLst/>
          </a:prstGeom>
        </p:spPr>
      </p:pic>
      <p:pic>
        <p:nvPicPr>
          <p:cNvPr id="9" name="Picture 8" descr="MosesTabernaclePriestAtLavel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3256"/>
          <a:stretch/>
        </p:blipFill>
        <p:spPr>
          <a:xfrm>
            <a:off x="7567367" y="3556000"/>
            <a:ext cx="1212595" cy="18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1364</TotalTime>
  <Words>682</Words>
  <Application>Microsoft Macintosh PowerPoint</Application>
  <PresentationFormat>On-screen Show (4:3)</PresentationFormat>
  <Paragraphs>93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Pekudei</vt:lpstr>
      <vt:lpstr>SHEMOT 38:21</vt:lpstr>
      <vt:lpstr>Outline</vt:lpstr>
      <vt:lpstr>Outline</vt:lpstr>
      <vt:lpstr>The MOST HOLY PLACE</vt:lpstr>
      <vt:lpstr>The MOST HOLY PLACE</vt:lpstr>
      <vt:lpstr>The MOST HOLY PLACE</vt:lpstr>
      <vt:lpstr>THE HOLY PLACE</vt:lpstr>
      <vt:lpstr>The Courtyard</vt:lpstr>
      <vt:lpstr>Three “DOORS”</vt:lpstr>
      <vt:lpstr>THREE “DOORS”</vt:lpstr>
      <vt:lpstr>Actually SEVEN  “LEVELS”</vt:lpstr>
      <vt:lpstr>YESHUA’s SEVEN LEVELS</vt:lpstr>
      <vt:lpstr>COMING OUT OF  THE NATIONS</vt:lpstr>
      <vt:lpstr>We ARE THE BODY  OF MESSIAH! </vt:lpstr>
      <vt:lpstr>Pekudei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Pekudei</dc:title>
  <dc:creator>. .</dc:creator>
  <cp:lastModifiedBy>. .</cp:lastModifiedBy>
  <cp:revision>79</cp:revision>
  <cp:lastPrinted>2016-03-12T14:39:05Z</cp:lastPrinted>
  <dcterms:created xsi:type="dcterms:W3CDTF">2016-03-10T15:21:03Z</dcterms:created>
  <dcterms:modified xsi:type="dcterms:W3CDTF">2016-03-12T15:07:36Z</dcterms:modified>
</cp:coreProperties>
</file>