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82" r:id="rId2"/>
    <p:sldId id="257" r:id="rId3"/>
    <p:sldId id="258" r:id="rId4"/>
    <p:sldId id="259" r:id="rId5"/>
    <p:sldId id="279" r:id="rId6"/>
    <p:sldId id="306" r:id="rId7"/>
    <p:sldId id="332" r:id="rId8"/>
    <p:sldId id="317" r:id="rId9"/>
    <p:sldId id="348" r:id="rId10"/>
    <p:sldId id="349" r:id="rId11"/>
    <p:sldId id="350" r:id="rId12"/>
    <p:sldId id="280" r:id="rId13"/>
    <p:sldId id="281" r:id="rId14"/>
    <p:sldId id="335" r:id="rId15"/>
    <p:sldId id="309" r:id="rId16"/>
    <p:sldId id="310" r:id="rId17"/>
    <p:sldId id="311" r:id="rId18"/>
    <p:sldId id="312" r:id="rId19"/>
    <p:sldId id="313" r:id="rId20"/>
    <p:sldId id="314" r:id="rId21"/>
    <p:sldId id="315" r:id="rId22"/>
    <p:sldId id="318" r:id="rId23"/>
    <p:sldId id="351" r:id="rId24"/>
    <p:sldId id="354" r:id="rId25"/>
    <p:sldId id="336" r:id="rId26"/>
    <p:sldId id="337" r:id="rId27"/>
    <p:sldId id="347" r:id="rId28"/>
    <p:sldId id="362" r:id="rId29"/>
    <p:sldId id="363" r:id="rId30"/>
    <p:sldId id="338" r:id="rId31"/>
    <p:sldId id="339" r:id="rId32"/>
    <p:sldId id="344" r:id="rId33"/>
    <p:sldId id="345" r:id="rId34"/>
    <p:sldId id="346" r:id="rId35"/>
    <p:sldId id="353" r:id="rId36"/>
    <p:sldId id="285" r:id="rId37"/>
    <p:sldId id="352" r:id="rId38"/>
    <p:sldId id="283" r:id="rId39"/>
    <p:sldId id="340" r:id="rId40"/>
    <p:sldId id="356" r:id="rId41"/>
    <p:sldId id="355" r:id="rId42"/>
    <p:sldId id="357" r:id="rId43"/>
    <p:sldId id="341" r:id="rId44"/>
    <p:sldId id="342" r:id="rId45"/>
    <p:sldId id="360" r:id="rId46"/>
    <p:sldId id="361" r:id="rId47"/>
    <p:sldId id="307" r:id="rId48"/>
    <p:sldId id="358" r:id="rId49"/>
    <p:sldId id="359" r:id="rId5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p:scale>
          <a:sx n="70" d="100"/>
          <a:sy n="70" d="100"/>
        </p:scale>
        <p:origin x="48"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layout/>
      <c:overlay val="0"/>
      <c:spPr>
        <a:noFill/>
        <a:ln>
          <a:noFill/>
        </a:ln>
        <a:effectLst/>
      </c:spPr>
      <c:txPr>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Choices</c:v>
                </c:pt>
              </c:strCache>
            </c:strRef>
          </c:tx>
          <c:dPt>
            <c:idx val="0"/>
            <c:bubble3D val="0"/>
            <c:spPr>
              <a:solidFill>
                <a:schemeClr val="accent1"/>
              </a:solidFill>
              <a:ln>
                <a:noFill/>
              </a:ln>
              <a:effectLst>
                <a:outerShdw blurRad="254000" sx="102000" sy="102000" algn="ctr" rotWithShape="0">
                  <a:prstClr val="black">
                    <a:alpha val="20000"/>
                  </a:prstClr>
                </a:outerShdw>
              </a:effectLst>
            </c:spPr>
          </c:dPt>
          <c:dPt>
            <c:idx val="1"/>
            <c:bubble3D val="0"/>
            <c:spPr>
              <a:solidFill>
                <a:schemeClr val="accent2"/>
              </a:solidFill>
              <a:ln>
                <a:noFill/>
              </a:ln>
              <a:effectLst>
                <a:outerShdw blurRad="254000" sx="102000" sy="102000" algn="ctr" rotWithShape="0">
                  <a:prstClr val="black">
                    <a:alpha val="20000"/>
                  </a:prstClr>
                </a:outerShdw>
              </a:effectLst>
            </c:spPr>
          </c:dPt>
          <c:dPt>
            <c:idx val="2"/>
            <c:bubble3D val="0"/>
            <c:spPr>
              <a:solidFill>
                <a:schemeClr val="accent3"/>
              </a:solidFill>
              <a:ln>
                <a:noFill/>
              </a:ln>
              <a:effectLst>
                <a:outerShdw blurRad="254000" sx="102000" sy="102000" algn="ctr" rotWithShape="0">
                  <a:prstClr val="black">
                    <a:alpha val="20000"/>
                  </a:prstClr>
                </a:outerShdw>
              </a:effectLst>
            </c:spPr>
          </c:dPt>
          <c:dPt>
            <c:idx val="3"/>
            <c:bubble3D val="0"/>
            <c:spPr>
              <a:solidFill>
                <a:schemeClr val="accent4"/>
              </a:solidFill>
              <a:ln>
                <a:noFill/>
              </a:ln>
              <a:effectLst>
                <a:outerShdw blurRad="254000" sx="102000" sy="102000" algn="ctr" rotWithShape="0">
                  <a:prstClr val="black">
                    <a:alpha val="20000"/>
                  </a:prstClr>
                </a:outerShdw>
              </a:effectLst>
            </c:spPr>
          </c:dPt>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lt1"/>
                    </a:solidFill>
                    <a:latin typeface="+mn-lt"/>
                    <a:ea typeface="+mn-ea"/>
                    <a:cs typeface="+mn-cs"/>
                  </a:defRPr>
                </a:pPr>
                <a:endParaRPr lang="en-US"/>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15:layout/>
              </c:ext>
            </c:extLst>
          </c:dLbls>
          <c:cat>
            <c:strRef>
              <c:f>Sheet1!$A$2:$A$5</c:f>
              <c:strCache>
                <c:ptCount val="2"/>
                <c:pt idx="0">
                  <c:v>You shall not</c:v>
                </c:pt>
                <c:pt idx="1">
                  <c:v>Free to do</c:v>
                </c:pt>
              </c:strCache>
            </c:strRef>
          </c:cat>
          <c:val>
            <c:numRef>
              <c:f>Sheet1!$B$2:$B$5</c:f>
              <c:numCache>
                <c:formatCode>General</c:formatCode>
                <c:ptCount val="4"/>
                <c:pt idx="0">
                  <c:v>0.1</c:v>
                </c:pt>
                <c:pt idx="1">
                  <c:v>0.9</c:v>
                </c:pt>
              </c:numCache>
            </c:numRef>
          </c:val>
        </c:ser>
        <c:dLbls>
          <c:dLblPos val="ctr"/>
          <c:showLegendKey val="0"/>
          <c:showVal val="0"/>
          <c:showCatName val="0"/>
          <c:showSerName val="0"/>
          <c:showPercent val="1"/>
          <c:showBubbleSize val="0"/>
          <c:showLeaderLines val="1"/>
        </c:dLbls>
        <c:firstSliceAng val="0"/>
      </c:pieChart>
      <c:spPr>
        <a:noFill/>
        <a:ln>
          <a:noFill/>
        </a:ln>
        <a:effectLst/>
      </c:spPr>
    </c:plotArea>
    <c:legend>
      <c:legendPos val="r"/>
      <c:legendEntry>
        <c:idx val="0"/>
        <c:txPr>
          <a:bodyPr rot="0" spcFirstLastPara="1" vertOverflow="ellipsis" vert="horz" wrap="square" anchor="ctr" anchorCtr="1"/>
          <a:lstStyle/>
          <a:p>
            <a:pPr>
              <a:defRPr sz="2400" b="0" i="0" u="none" strike="noStrike" kern="1200" baseline="0">
                <a:solidFill>
                  <a:schemeClr val="dk1">
                    <a:lumMod val="75000"/>
                    <a:lumOff val="25000"/>
                  </a:schemeClr>
                </a:solidFill>
                <a:latin typeface="+mn-lt"/>
                <a:ea typeface="+mn-ea"/>
                <a:cs typeface="+mn-cs"/>
              </a:defRPr>
            </a:pPr>
            <a:endParaRPr lang="en-US"/>
          </a:p>
        </c:txPr>
      </c:legendEntry>
      <c:legendEntry>
        <c:idx val="1"/>
        <c:txPr>
          <a:bodyPr rot="0" spcFirstLastPara="1" vertOverflow="ellipsis" vert="horz" wrap="square" anchor="ctr" anchorCtr="1"/>
          <a:lstStyle/>
          <a:p>
            <a:pPr>
              <a:defRPr sz="2400" b="0" i="0" u="none" strike="noStrike" kern="1200" baseline="0">
                <a:solidFill>
                  <a:schemeClr val="dk1">
                    <a:lumMod val="75000"/>
                    <a:lumOff val="25000"/>
                  </a:schemeClr>
                </a:solidFill>
                <a:latin typeface="+mn-lt"/>
                <a:ea typeface="+mn-ea"/>
                <a:cs typeface="+mn-cs"/>
              </a:defRPr>
            </a:pPr>
            <a:endParaRPr lang="en-US"/>
          </a:p>
        </c:txPr>
      </c:legendEntry>
      <c:legendEntry>
        <c:idx val="2"/>
        <c:delete val="1"/>
      </c:legendEntry>
      <c:legendEntry>
        <c:idx val="3"/>
        <c:delete val="1"/>
      </c:legendEntry>
      <c:layout/>
      <c:overlay val="0"/>
      <c:spPr>
        <a:solidFill>
          <a:schemeClr val="lt1">
            <a:lumMod val="95000"/>
            <a:alpha val="39000"/>
          </a:schemeClr>
        </a:solidFill>
        <a:ln>
          <a:noFill/>
        </a:ln>
        <a:effectLst/>
      </c:spPr>
      <c:txPr>
        <a:bodyPr rot="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en-US"/>
        </a:p>
      </c:txPr>
    </c:legend>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layout/>
      <c:overlay val="0"/>
      <c:spPr>
        <a:noFill/>
        <a:ln>
          <a:noFill/>
        </a:ln>
        <a:effectLst/>
      </c:spPr>
      <c:txPr>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Choices</c:v>
                </c:pt>
              </c:strCache>
            </c:strRef>
          </c:tx>
          <c:dPt>
            <c:idx val="0"/>
            <c:bubble3D val="0"/>
            <c:spPr>
              <a:solidFill>
                <a:schemeClr val="accent1"/>
              </a:solidFill>
              <a:ln>
                <a:noFill/>
              </a:ln>
              <a:effectLst>
                <a:outerShdw blurRad="254000" sx="102000" sy="102000" algn="ctr" rotWithShape="0">
                  <a:prstClr val="black">
                    <a:alpha val="20000"/>
                  </a:prstClr>
                </a:outerShdw>
              </a:effectLst>
            </c:spPr>
          </c:dPt>
          <c:dPt>
            <c:idx val="1"/>
            <c:bubble3D val="0"/>
            <c:spPr>
              <a:solidFill>
                <a:schemeClr val="accent2"/>
              </a:solidFill>
              <a:ln>
                <a:noFill/>
              </a:ln>
              <a:effectLst>
                <a:outerShdw blurRad="254000" sx="102000" sy="102000" algn="ctr" rotWithShape="0">
                  <a:prstClr val="black">
                    <a:alpha val="20000"/>
                  </a:prstClr>
                </a:outerShdw>
              </a:effectLst>
            </c:spPr>
          </c:dPt>
          <c:dPt>
            <c:idx val="2"/>
            <c:bubble3D val="0"/>
            <c:spPr>
              <a:solidFill>
                <a:schemeClr val="accent3"/>
              </a:solidFill>
              <a:ln>
                <a:noFill/>
              </a:ln>
              <a:effectLst>
                <a:outerShdw blurRad="254000" sx="102000" sy="102000" algn="ctr" rotWithShape="0">
                  <a:prstClr val="black">
                    <a:alpha val="20000"/>
                  </a:prstClr>
                </a:outerShdw>
              </a:effectLst>
            </c:spPr>
          </c:dPt>
          <c:dPt>
            <c:idx val="3"/>
            <c:bubble3D val="0"/>
            <c:spPr>
              <a:solidFill>
                <a:schemeClr val="accent4"/>
              </a:solidFill>
              <a:ln>
                <a:noFill/>
              </a:ln>
              <a:effectLst>
                <a:outerShdw blurRad="254000" sx="102000" sy="102000" algn="ctr" rotWithShape="0">
                  <a:prstClr val="black">
                    <a:alpha val="20000"/>
                  </a:prstClr>
                </a:outerShdw>
              </a:effectLst>
            </c:spPr>
          </c:dPt>
          <c:dLbls>
            <c:spPr>
              <a:pattFill prst="pct75">
                <a:fgClr>
                  <a:prstClr val="black">
                    <a:lumMod val="75000"/>
                    <a:lumOff val="25000"/>
                  </a:prstClr>
                </a:fgClr>
                <a:bgClr>
                  <a:prstClr val="black">
                    <a:lumMod val="65000"/>
                    <a:lumOff val="35000"/>
                  </a:prst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lt1"/>
                    </a:solidFill>
                    <a:latin typeface="+mn-lt"/>
                    <a:ea typeface="+mn-ea"/>
                    <a:cs typeface="+mn-cs"/>
                  </a:defRPr>
                </a:pPr>
                <a:endParaRPr lang="en-US"/>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15:layout/>
              </c:ext>
            </c:extLst>
          </c:dLbls>
          <c:cat>
            <c:strRef>
              <c:f>Sheet1!$A$2:$A$5</c:f>
              <c:strCache>
                <c:ptCount val="2"/>
                <c:pt idx="0">
                  <c:v>You shall not</c:v>
                </c:pt>
                <c:pt idx="1">
                  <c:v>Free to do</c:v>
                </c:pt>
              </c:strCache>
            </c:strRef>
          </c:cat>
          <c:val>
            <c:numRef>
              <c:f>Sheet1!$B$2:$B$5</c:f>
              <c:numCache>
                <c:formatCode>General</c:formatCode>
                <c:ptCount val="4"/>
                <c:pt idx="0">
                  <c:v>0.9</c:v>
                </c:pt>
                <c:pt idx="1">
                  <c:v>0.1</c:v>
                </c:pt>
              </c:numCache>
            </c:numRef>
          </c:val>
        </c:ser>
        <c:dLbls>
          <c:dLblPos val="ctr"/>
          <c:showLegendKey val="0"/>
          <c:showVal val="0"/>
          <c:showCatName val="0"/>
          <c:showSerName val="0"/>
          <c:showPercent val="1"/>
          <c:showBubbleSize val="0"/>
          <c:showLeaderLines val="1"/>
        </c:dLbls>
        <c:firstSliceAng val="0"/>
      </c:pieChart>
      <c:spPr>
        <a:noFill/>
        <a:ln>
          <a:noFill/>
        </a:ln>
        <a:effectLst/>
      </c:spPr>
    </c:plotArea>
    <c:legend>
      <c:legendPos val="r"/>
      <c:legendEntry>
        <c:idx val="0"/>
        <c:txPr>
          <a:bodyPr rot="0" spcFirstLastPara="1" vertOverflow="ellipsis" vert="horz" wrap="square" anchor="ctr" anchorCtr="1"/>
          <a:lstStyle/>
          <a:p>
            <a:pPr>
              <a:defRPr sz="2400" b="0" i="0" u="none" strike="noStrike" kern="1200" baseline="0">
                <a:solidFill>
                  <a:schemeClr val="dk1">
                    <a:lumMod val="75000"/>
                    <a:lumOff val="25000"/>
                  </a:schemeClr>
                </a:solidFill>
                <a:latin typeface="+mn-lt"/>
                <a:ea typeface="+mn-ea"/>
                <a:cs typeface="+mn-cs"/>
              </a:defRPr>
            </a:pPr>
            <a:endParaRPr lang="en-US"/>
          </a:p>
        </c:txPr>
      </c:legendEntry>
      <c:legendEntry>
        <c:idx val="1"/>
        <c:txPr>
          <a:bodyPr rot="0" spcFirstLastPara="1" vertOverflow="ellipsis" vert="horz" wrap="square" anchor="ctr" anchorCtr="1"/>
          <a:lstStyle/>
          <a:p>
            <a:pPr>
              <a:defRPr sz="2400" b="0" i="0" u="none" strike="noStrike" kern="1200" baseline="0">
                <a:solidFill>
                  <a:schemeClr val="dk1">
                    <a:lumMod val="75000"/>
                    <a:lumOff val="25000"/>
                  </a:schemeClr>
                </a:solidFill>
                <a:latin typeface="+mn-lt"/>
                <a:ea typeface="+mn-ea"/>
                <a:cs typeface="+mn-cs"/>
              </a:defRPr>
            </a:pPr>
            <a:endParaRPr lang="en-US"/>
          </a:p>
        </c:txPr>
      </c:legendEntry>
      <c:legendEntry>
        <c:idx val="2"/>
        <c:delete val="1"/>
      </c:legendEntry>
      <c:legendEntry>
        <c:idx val="3"/>
        <c:delete val="1"/>
      </c:legendEntry>
      <c:layout/>
      <c:overlay val="0"/>
      <c:spPr>
        <a:solidFill>
          <a:schemeClr val="lt1">
            <a:lumMod val="95000"/>
            <a:alpha val="39000"/>
          </a:schemeClr>
        </a:solidFill>
        <a:ln>
          <a:noFill/>
        </a:ln>
        <a:effectLst/>
      </c:spPr>
      <c:txPr>
        <a:bodyPr rot="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en-US"/>
        </a:p>
      </c:txPr>
    </c:legend>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E492DB1-C30D-407D-B0C5-B5D67B19039B}" type="datetimeFigureOut">
              <a:rPr lang="en-US" smtClean="0"/>
              <a:t>6/20/2015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0D07CD0-CFC1-41ED-B8D4-ED5A2A406B7B}" type="slidenum">
              <a:rPr lang="en-US" smtClean="0"/>
              <a:t>‹#›</a:t>
            </a:fld>
            <a:endParaRPr lang="en-US"/>
          </a:p>
        </p:txBody>
      </p:sp>
    </p:spTree>
    <p:extLst>
      <p:ext uri="{BB962C8B-B14F-4D97-AF65-F5344CB8AC3E}">
        <p14:creationId xmlns:p14="http://schemas.microsoft.com/office/powerpoint/2010/main" val="37069712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E492DB1-C30D-407D-B0C5-B5D67B19039B}" type="datetimeFigureOut">
              <a:rPr lang="en-US" smtClean="0"/>
              <a:t>6/20/2015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0D07CD0-CFC1-41ED-B8D4-ED5A2A406B7B}" type="slidenum">
              <a:rPr lang="en-US" smtClean="0"/>
              <a:t>‹#›</a:t>
            </a:fld>
            <a:endParaRPr lang="en-US"/>
          </a:p>
        </p:txBody>
      </p:sp>
    </p:spTree>
    <p:extLst>
      <p:ext uri="{BB962C8B-B14F-4D97-AF65-F5344CB8AC3E}">
        <p14:creationId xmlns:p14="http://schemas.microsoft.com/office/powerpoint/2010/main" val="34962532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E492DB1-C30D-407D-B0C5-B5D67B19039B}" type="datetimeFigureOut">
              <a:rPr lang="en-US" smtClean="0"/>
              <a:t>6/20/2015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0D07CD0-CFC1-41ED-B8D4-ED5A2A406B7B}" type="slidenum">
              <a:rPr lang="en-US" smtClean="0"/>
              <a:t>‹#›</a:t>
            </a:fld>
            <a:endParaRPr lang="en-US"/>
          </a:p>
        </p:txBody>
      </p:sp>
    </p:spTree>
    <p:extLst>
      <p:ext uri="{BB962C8B-B14F-4D97-AF65-F5344CB8AC3E}">
        <p14:creationId xmlns:p14="http://schemas.microsoft.com/office/powerpoint/2010/main" val="13963435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E492DB1-C30D-407D-B0C5-B5D67B19039B}" type="datetimeFigureOut">
              <a:rPr lang="en-US" smtClean="0"/>
              <a:t>6/20/2015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0D07CD0-CFC1-41ED-B8D4-ED5A2A406B7B}" type="slidenum">
              <a:rPr lang="en-US" smtClean="0"/>
              <a:t>‹#›</a:t>
            </a:fld>
            <a:endParaRPr lang="en-US"/>
          </a:p>
        </p:txBody>
      </p:sp>
    </p:spTree>
    <p:extLst>
      <p:ext uri="{BB962C8B-B14F-4D97-AF65-F5344CB8AC3E}">
        <p14:creationId xmlns:p14="http://schemas.microsoft.com/office/powerpoint/2010/main" val="2957058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E492DB1-C30D-407D-B0C5-B5D67B19039B}" type="datetimeFigureOut">
              <a:rPr lang="en-US" smtClean="0"/>
              <a:t>6/20/2015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0D07CD0-CFC1-41ED-B8D4-ED5A2A406B7B}" type="slidenum">
              <a:rPr lang="en-US" smtClean="0"/>
              <a:t>‹#›</a:t>
            </a:fld>
            <a:endParaRPr lang="en-US"/>
          </a:p>
        </p:txBody>
      </p:sp>
    </p:spTree>
    <p:extLst>
      <p:ext uri="{BB962C8B-B14F-4D97-AF65-F5344CB8AC3E}">
        <p14:creationId xmlns:p14="http://schemas.microsoft.com/office/powerpoint/2010/main" val="13545709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E492DB1-C30D-407D-B0C5-B5D67B19039B}" type="datetimeFigureOut">
              <a:rPr lang="en-US" smtClean="0"/>
              <a:t>6/20/2015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0D07CD0-CFC1-41ED-B8D4-ED5A2A406B7B}" type="slidenum">
              <a:rPr lang="en-US" smtClean="0"/>
              <a:t>‹#›</a:t>
            </a:fld>
            <a:endParaRPr lang="en-US"/>
          </a:p>
        </p:txBody>
      </p:sp>
    </p:spTree>
    <p:extLst>
      <p:ext uri="{BB962C8B-B14F-4D97-AF65-F5344CB8AC3E}">
        <p14:creationId xmlns:p14="http://schemas.microsoft.com/office/powerpoint/2010/main" val="16241452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E492DB1-C30D-407D-B0C5-B5D67B19039B}" type="datetimeFigureOut">
              <a:rPr lang="en-US" smtClean="0"/>
              <a:t>6/20/2015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0D07CD0-CFC1-41ED-B8D4-ED5A2A406B7B}" type="slidenum">
              <a:rPr lang="en-US" smtClean="0"/>
              <a:t>‹#›</a:t>
            </a:fld>
            <a:endParaRPr lang="en-US"/>
          </a:p>
        </p:txBody>
      </p:sp>
    </p:spTree>
    <p:extLst>
      <p:ext uri="{BB962C8B-B14F-4D97-AF65-F5344CB8AC3E}">
        <p14:creationId xmlns:p14="http://schemas.microsoft.com/office/powerpoint/2010/main" val="29172988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E492DB1-C30D-407D-B0C5-B5D67B19039B}" type="datetimeFigureOut">
              <a:rPr lang="en-US" smtClean="0"/>
              <a:t>6/20/2015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0D07CD0-CFC1-41ED-B8D4-ED5A2A406B7B}" type="slidenum">
              <a:rPr lang="en-US" smtClean="0"/>
              <a:t>‹#›</a:t>
            </a:fld>
            <a:endParaRPr lang="en-US"/>
          </a:p>
        </p:txBody>
      </p:sp>
    </p:spTree>
    <p:extLst>
      <p:ext uri="{BB962C8B-B14F-4D97-AF65-F5344CB8AC3E}">
        <p14:creationId xmlns:p14="http://schemas.microsoft.com/office/powerpoint/2010/main" val="23366532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E492DB1-C30D-407D-B0C5-B5D67B19039B}" type="datetimeFigureOut">
              <a:rPr lang="en-US" smtClean="0"/>
              <a:t>6/20/2015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0D07CD0-CFC1-41ED-B8D4-ED5A2A406B7B}" type="slidenum">
              <a:rPr lang="en-US" smtClean="0"/>
              <a:t>‹#›</a:t>
            </a:fld>
            <a:endParaRPr lang="en-US"/>
          </a:p>
        </p:txBody>
      </p:sp>
    </p:spTree>
    <p:extLst>
      <p:ext uri="{BB962C8B-B14F-4D97-AF65-F5344CB8AC3E}">
        <p14:creationId xmlns:p14="http://schemas.microsoft.com/office/powerpoint/2010/main" val="39835750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E492DB1-C30D-407D-B0C5-B5D67B19039B}" type="datetimeFigureOut">
              <a:rPr lang="en-US" smtClean="0"/>
              <a:t>6/20/2015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0D07CD0-CFC1-41ED-B8D4-ED5A2A406B7B}" type="slidenum">
              <a:rPr lang="en-US" smtClean="0"/>
              <a:t>‹#›</a:t>
            </a:fld>
            <a:endParaRPr lang="en-US"/>
          </a:p>
        </p:txBody>
      </p:sp>
    </p:spTree>
    <p:extLst>
      <p:ext uri="{BB962C8B-B14F-4D97-AF65-F5344CB8AC3E}">
        <p14:creationId xmlns:p14="http://schemas.microsoft.com/office/powerpoint/2010/main" val="9766378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E492DB1-C30D-407D-B0C5-B5D67B19039B}" type="datetimeFigureOut">
              <a:rPr lang="en-US" smtClean="0"/>
              <a:t>6/20/2015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0D07CD0-CFC1-41ED-B8D4-ED5A2A406B7B}" type="slidenum">
              <a:rPr lang="en-US" smtClean="0"/>
              <a:t>‹#›</a:t>
            </a:fld>
            <a:endParaRPr lang="en-US"/>
          </a:p>
        </p:txBody>
      </p:sp>
    </p:spTree>
    <p:extLst>
      <p:ext uri="{BB962C8B-B14F-4D97-AF65-F5344CB8AC3E}">
        <p14:creationId xmlns:p14="http://schemas.microsoft.com/office/powerpoint/2010/main" val="41220649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E492DB1-C30D-407D-B0C5-B5D67B19039B}" type="datetimeFigureOut">
              <a:rPr lang="en-US" smtClean="0"/>
              <a:t>6/20/2015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0D07CD0-CFC1-41ED-B8D4-ED5A2A406B7B}" type="slidenum">
              <a:rPr lang="en-US" smtClean="0"/>
              <a:t>‹#›</a:t>
            </a:fld>
            <a:endParaRPr lang="en-US"/>
          </a:p>
        </p:txBody>
      </p:sp>
    </p:spTree>
    <p:extLst>
      <p:ext uri="{BB962C8B-B14F-4D97-AF65-F5344CB8AC3E}">
        <p14:creationId xmlns:p14="http://schemas.microsoft.com/office/powerpoint/2010/main" val="302544771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52831"/>
            <a:ext cx="10515600" cy="2153485"/>
          </a:xfrm>
        </p:spPr>
        <p:txBody>
          <a:bodyPr>
            <a:noAutofit/>
          </a:bodyPr>
          <a:lstStyle/>
          <a:p>
            <a:pPr algn="ctr"/>
            <a:r>
              <a:rPr lang="en-US" sz="8800" b="1" dirty="0" smtClean="0"/>
              <a:t>Sight of </a:t>
            </a:r>
            <a:r>
              <a:rPr lang="en-US" sz="8800" b="1" dirty="0" smtClean="0"/>
              <a:t>Our Eyes 1</a:t>
            </a:r>
            <a:endParaRPr lang="en-US" sz="8800" b="1" dirty="0"/>
          </a:p>
        </p:txBody>
      </p:sp>
      <p:pic>
        <p:nvPicPr>
          <p:cNvPr id="4" name="Picture 3"/>
          <p:cNvPicPr>
            <a:picLocks noChangeAspect="1"/>
          </p:cNvPicPr>
          <p:nvPr/>
        </p:nvPicPr>
        <p:blipFill rotWithShape="1">
          <a:blip r:embed="rId2"/>
          <a:srcRect t="14872" r="209" b="14702"/>
          <a:stretch/>
        </p:blipFill>
        <p:spPr>
          <a:xfrm>
            <a:off x="1761279" y="2005264"/>
            <a:ext cx="8616957" cy="4652210"/>
          </a:xfrm>
          <a:prstGeom prst="rect">
            <a:avLst/>
          </a:prstGeom>
          <a:ln w="82550">
            <a:solidFill>
              <a:schemeClr val="tx1"/>
            </a:solidFill>
          </a:ln>
        </p:spPr>
      </p:pic>
    </p:spTree>
    <p:extLst>
      <p:ext uri="{BB962C8B-B14F-4D97-AF65-F5344CB8AC3E}">
        <p14:creationId xmlns:p14="http://schemas.microsoft.com/office/powerpoint/2010/main" val="394404196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3773" y="218364"/>
            <a:ext cx="11750723" cy="6305266"/>
          </a:xfrm>
        </p:spPr>
        <p:txBody>
          <a:bodyPr>
            <a:normAutofit/>
          </a:bodyPr>
          <a:lstStyle/>
          <a:p>
            <a:pPr algn="ctr"/>
            <a:r>
              <a:rPr lang="en-US" sz="6700" b="1" dirty="0" smtClean="0"/>
              <a:t>Jeremiah (Jeremias) </a:t>
            </a:r>
            <a:r>
              <a:rPr lang="en-US" sz="6700" b="1" dirty="0" smtClean="0"/>
              <a:t>22</a:t>
            </a:r>
            <a:r>
              <a:rPr lang="en-US" sz="6700" b="1" dirty="0" smtClean="0"/>
              <a:t>:17</a:t>
            </a:r>
            <a:r>
              <a:rPr lang="en-US" sz="6000" dirty="0"/>
              <a:t/>
            </a:r>
            <a:br>
              <a:rPr lang="en-US" sz="6000" dirty="0"/>
            </a:br>
            <a:r>
              <a:rPr lang="en-US" sz="4900" dirty="0"/>
              <a:t>"</a:t>
            </a:r>
            <a:r>
              <a:rPr lang="en-US" sz="4900" u="sng" dirty="0"/>
              <a:t>Yet your eyes and your heart [are] for nothing but your covetousness</a:t>
            </a:r>
            <a:r>
              <a:rPr lang="en-US" sz="4900" dirty="0"/>
              <a:t>, For shedding innocent blood, And practicing oppression and violence</a:t>
            </a:r>
            <a:r>
              <a:rPr lang="en-US" sz="4900" dirty="0" smtClean="0"/>
              <a:t>.”</a:t>
            </a:r>
            <a:endParaRPr lang="en-US" sz="4900" b="1" u="sng" dirty="0"/>
          </a:p>
        </p:txBody>
      </p:sp>
    </p:spTree>
    <p:extLst>
      <p:ext uri="{BB962C8B-B14F-4D97-AF65-F5344CB8AC3E}">
        <p14:creationId xmlns:p14="http://schemas.microsoft.com/office/powerpoint/2010/main" val="116148773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3773" y="218364"/>
            <a:ext cx="11750723" cy="6305266"/>
          </a:xfrm>
        </p:spPr>
        <p:txBody>
          <a:bodyPr>
            <a:normAutofit/>
          </a:bodyPr>
          <a:lstStyle/>
          <a:p>
            <a:pPr algn="ctr"/>
            <a:r>
              <a:rPr lang="en-US" sz="6000" b="1" dirty="0" smtClean="0"/>
              <a:t>Deuteronomy (</a:t>
            </a:r>
            <a:r>
              <a:rPr lang="en-US" sz="6000" b="1" dirty="0" err="1" smtClean="0"/>
              <a:t>Deuteronomio</a:t>
            </a:r>
            <a:r>
              <a:rPr lang="en-US" sz="6000" b="1" dirty="0" smtClean="0"/>
              <a:t>) 12:8</a:t>
            </a:r>
            <a:r>
              <a:rPr lang="en-US" sz="6000" dirty="0"/>
              <a:t/>
            </a:r>
            <a:br>
              <a:rPr lang="en-US" sz="6000" dirty="0"/>
            </a:br>
            <a:r>
              <a:rPr lang="en-US" sz="4900" dirty="0" smtClean="0"/>
              <a:t>"You </a:t>
            </a:r>
            <a:r>
              <a:rPr lang="en-US" sz="4900" dirty="0"/>
              <a:t>shall not at all do as we are doing here today--</a:t>
            </a:r>
            <a:r>
              <a:rPr lang="en-US" sz="4900" b="1" dirty="0"/>
              <a:t>every man doing whatever [is] right in his own </a:t>
            </a:r>
            <a:r>
              <a:rPr lang="en-US" sz="4900" b="1" dirty="0" smtClean="0"/>
              <a:t>eyes—</a:t>
            </a:r>
            <a:r>
              <a:rPr lang="en-US" sz="4900" dirty="0" smtClean="0"/>
              <a:t>”</a:t>
            </a:r>
            <a:br>
              <a:rPr lang="en-US" sz="4900" dirty="0" smtClean="0"/>
            </a:br>
            <a:r>
              <a:rPr lang="en-US" sz="4900" dirty="0" smtClean="0"/>
              <a:t>(Perspective of RIGHT vs. WRONG)</a:t>
            </a:r>
            <a:br>
              <a:rPr lang="en-US" sz="4900" dirty="0" smtClean="0"/>
            </a:br>
            <a:r>
              <a:rPr lang="en-US" sz="4900" dirty="0" smtClean="0"/>
              <a:t>Example?</a:t>
            </a:r>
            <a:endParaRPr lang="en-US" sz="4900" b="1" u="sng" dirty="0"/>
          </a:p>
        </p:txBody>
      </p:sp>
    </p:spTree>
    <p:extLst>
      <p:ext uri="{BB962C8B-B14F-4D97-AF65-F5344CB8AC3E}">
        <p14:creationId xmlns:p14="http://schemas.microsoft.com/office/powerpoint/2010/main" val="13439263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3773" y="218364"/>
            <a:ext cx="11750723" cy="6305266"/>
          </a:xfrm>
        </p:spPr>
        <p:txBody>
          <a:bodyPr>
            <a:normAutofit fontScale="90000"/>
          </a:bodyPr>
          <a:lstStyle/>
          <a:p>
            <a:pPr algn="ctr"/>
            <a:r>
              <a:rPr lang="en-US" sz="6700" b="1" dirty="0" smtClean="0"/>
              <a:t>Genesis 3:1-3</a:t>
            </a:r>
            <a:r>
              <a:rPr lang="en-US" sz="6000" dirty="0"/>
              <a:t/>
            </a:r>
            <a:br>
              <a:rPr lang="en-US" sz="6000" dirty="0"/>
            </a:br>
            <a:r>
              <a:rPr lang="en-US" sz="4900" u="sng" dirty="0" smtClean="0"/>
              <a:t>Now </a:t>
            </a:r>
            <a:r>
              <a:rPr lang="en-US" sz="4900" u="sng" dirty="0"/>
              <a:t>the serpent was more cunning than any beast of the field which </a:t>
            </a:r>
            <a:r>
              <a:rPr lang="en-US" sz="4900" u="sng" dirty="0" smtClean="0"/>
              <a:t>YHVH Elohim </a:t>
            </a:r>
            <a:r>
              <a:rPr lang="en-US" sz="4900" u="sng" dirty="0"/>
              <a:t>had made. </a:t>
            </a:r>
            <a:r>
              <a:rPr lang="en-US" sz="4900" dirty="0"/>
              <a:t>And he said to the woman, </a:t>
            </a:r>
            <a:r>
              <a:rPr lang="en-US" sz="4900" b="1" dirty="0"/>
              <a:t>"Has </a:t>
            </a:r>
            <a:r>
              <a:rPr lang="en-US" sz="4900" b="1" dirty="0" smtClean="0"/>
              <a:t>Elohim </a:t>
            </a:r>
            <a:r>
              <a:rPr lang="en-US" sz="4900" b="1" dirty="0"/>
              <a:t>indeed said, 'You shall not eat of every tree of the garden</a:t>
            </a:r>
            <a:r>
              <a:rPr lang="en-US" sz="4900" b="1" dirty="0" smtClean="0"/>
              <a:t>'?”  </a:t>
            </a:r>
            <a:r>
              <a:rPr lang="en-US" sz="4900" dirty="0" smtClean="0"/>
              <a:t>And </a:t>
            </a:r>
            <a:r>
              <a:rPr lang="en-US" sz="4900" dirty="0"/>
              <a:t>the woman said to the serpent, </a:t>
            </a:r>
            <a:r>
              <a:rPr lang="en-US" sz="4900" b="1" dirty="0"/>
              <a:t>"We may eat the fruit of the trees of the garden; but of the fruit of the tree which [is] in the midst of the garden, </a:t>
            </a:r>
            <a:r>
              <a:rPr lang="en-US" sz="4900" b="1" dirty="0" smtClean="0"/>
              <a:t>Elohim </a:t>
            </a:r>
            <a:r>
              <a:rPr lang="en-US" sz="4900" b="1" dirty="0"/>
              <a:t>has said, 'You shall not eat it, </a:t>
            </a:r>
            <a:r>
              <a:rPr lang="en-US" sz="4900" b="1" dirty="0">
                <a:solidFill>
                  <a:srgbClr val="FF0000"/>
                </a:solidFill>
              </a:rPr>
              <a:t>nor shall you touch it, lest you die.' </a:t>
            </a:r>
            <a:r>
              <a:rPr lang="en-US" sz="4900" b="1" dirty="0" smtClean="0"/>
              <a:t>” </a:t>
            </a:r>
            <a:endParaRPr lang="en-US" sz="4900" b="1" u="sng" dirty="0"/>
          </a:p>
        </p:txBody>
      </p:sp>
    </p:spTree>
    <p:extLst>
      <p:ext uri="{BB962C8B-B14F-4D97-AF65-F5344CB8AC3E}">
        <p14:creationId xmlns:p14="http://schemas.microsoft.com/office/powerpoint/2010/main" val="281629391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3773" y="218364"/>
            <a:ext cx="11750723" cy="6305266"/>
          </a:xfrm>
        </p:spPr>
        <p:txBody>
          <a:bodyPr>
            <a:normAutofit/>
          </a:bodyPr>
          <a:lstStyle/>
          <a:p>
            <a:pPr algn="ctr"/>
            <a:r>
              <a:rPr lang="en-US" sz="6700" b="1" dirty="0" smtClean="0"/>
              <a:t>Genesis 3:4-5</a:t>
            </a:r>
            <a:r>
              <a:rPr lang="en-US" sz="6000" dirty="0"/>
              <a:t/>
            </a:r>
            <a:br>
              <a:rPr lang="en-US" sz="6000" dirty="0"/>
            </a:br>
            <a:r>
              <a:rPr lang="en-US" sz="4900" dirty="0" smtClean="0"/>
              <a:t>Then </a:t>
            </a:r>
            <a:r>
              <a:rPr lang="en-US" sz="4900" dirty="0"/>
              <a:t>the serpent said to the woman, </a:t>
            </a:r>
            <a:r>
              <a:rPr lang="en-US" sz="4900" dirty="0" smtClean="0"/>
              <a:t/>
            </a:r>
            <a:br>
              <a:rPr lang="en-US" sz="4900" dirty="0" smtClean="0"/>
            </a:br>
            <a:r>
              <a:rPr lang="en-US" sz="4900" dirty="0" smtClean="0">
                <a:solidFill>
                  <a:srgbClr val="C00000"/>
                </a:solidFill>
              </a:rPr>
              <a:t>"</a:t>
            </a:r>
            <a:r>
              <a:rPr lang="en-US" sz="4900" dirty="0">
                <a:solidFill>
                  <a:srgbClr val="C00000"/>
                </a:solidFill>
              </a:rPr>
              <a:t>You will not surely die.</a:t>
            </a:r>
            <a:br>
              <a:rPr lang="en-US" sz="4900" dirty="0">
                <a:solidFill>
                  <a:srgbClr val="C00000"/>
                </a:solidFill>
              </a:rPr>
            </a:br>
            <a:r>
              <a:rPr lang="en-US" sz="4900" dirty="0" smtClean="0">
                <a:solidFill>
                  <a:srgbClr val="C00000"/>
                </a:solidFill>
              </a:rPr>
              <a:t>For Elohim </a:t>
            </a:r>
            <a:r>
              <a:rPr lang="en-US" sz="4900" dirty="0">
                <a:solidFill>
                  <a:srgbClr val="C00000"/>
                </a:solidFill>
              </a:rPr>
              <a:t>knows that in the day you eat of it </a:t>
            </a:r>
            <a:r>
              <a:rPr lang="en-US" sz="4900" b="1" dirty="0"/>
              <a:t>your eyes will be opened</a:t>
            </a:r>
            <a:r>
              <a:rPr lang="en-US" sz="4900" dirty="0"/>
              <a:t>, </a:t>
            </a:r>
            <a:r>
              <a:rPr lang="en-US" sz="4900" u="sng" dirty="0"/>
              <a:t>and you will be like </a:t>
            </a:r>
            <a:r>
              <a:rPr lang="en-US" sz="4900" u="sng" dirty="0" smtClean="0"/>
              <a:t>Elohim, </a:t>
            </a:r>
            <a:r>
              <a:rPr lang="en-US" sz="4900" u="sng" dirty="0"/>
              <a:t>knowing good and evil."</a:t>
            </a:r>
            <a:endParaRPr lang="en-US" sz="4900" b="1" u="sng" dirty="0"/>
          </a:p>
        </p:txBody>
      </p:sp>
    </p:spTree>
    <p:extLst>
      <p:ext uri="{BB962C8B-B14F-4D97-AF65-F5344CB8AC3E}">
        <p14:creationId xmlns:p14="http://schemas.microsoft.com/office/powerpoint/2010/main" val="63866345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2481106"/>
          </a:xfrm>
        </p:spPr>
        <p:txBody>
          <a:bodyPr>
            <a:noAutofit/>
          </a:bodyPr>
          <a:lstStyle/>
          <a:p>
            <a:pPr algn="ctr"/>
            <a:r>
              <a:rPr lang="en-US" sz="9600" dirty="0" smtClean="0"/>
              <a:t>Who are we listening to?</a:t>
            </a:r>
            <a:endParaRPr lang="en-US" sz="9600" dirty="0"/>
          </a:p>
        </p:txBody>
      </p:sp>
      <p:sp>
        <p:nvSpPr>
          <p:cNvPr id="3" name="Title 1"/>
          <p:cNvSpPr txBox="1">
            <a:spLocks/>
          </p:cNvSpPr>
          <p:nvPr/>
        </p:nvSpPr>
        <p:spPr>
          <a:xfrm>
            <a:off x="990600" y="3556941"/>
            <a:ext cx="10515600" cy="248110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dirty="0" smtClean="0"/>
              <a:t>How are we listening? (Shema)</a:t>
            </a:r>
            <a:endParaRPr lang="en-US" sz="9600" dirty="0"/>
          </a:p>
        </p:txBody>
      </p:sp>
    </p:spTree>
    <p:extLst>
      <p:ext uri="{BB962C8B-B14F-4D97-AF65-F5344CB8AC3E}">
        <p14:creationId xmlns:p14="http://schemas.microsoft.com/office/powerpoint/2010/main" val="2375687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3773" y="218364"/>
            <a:ext cx="11750723" cy="6305266"/>
          </a:xfrm>
        </p:spPr>
        <p:txBody>
          <a:bodyPr>
            <a:normAutofit fontScale="90000"/>
          </a:bodyPr>
          <a:lstStyle/>
          <a:p>
            <a:pPr algn="ctr"/>
            <a:r>
              <a:rPr lang="en-US" sz="6700" b="1" dirty="0" smtClean="0"/>
              <a:t>2 Peter (Pedro) 2:1-2</a:t>
            </a:r>
            <a:r>
              <a:rPr lang="en-US" sz="6000" dirty="0"/>
              <a:t/>
            </a:r>
            <a:br>
              <a:rPr lang="en-US" sz="6000" dirty="0"/>
            </a:br>
            <a:r>
              <a:rPr lang="en-US" sz="4900" dirty="0" smtClean="0"/>
              <a:t>But </a:t>
            </a:r>
            <a:r>
              <a:rPr lang="en-US" sz="4900" dirty="0"/>
              <a:t>there were also </a:t>
            </a:r>
            <a:r>
              <a:rPr lang="en-US" sz="4900" u="sng" dirty="0"/>
              <a:t>false prophets </a:t>
            </a:r>
            <a:r>
              <a:rPr lang="en-US" sz="4900" b="1" dirty="0"/>
              <a:t>among the people</a:t>
            </a:r>
            <a:r>
              <a:rPr lang="en-US" sz="4900" dirty="0"/>
              <a:t>, even as there will be </a:t>
            </a:r>
            <a:r>
              <a:rPr lang="en-US" sz="4900" u="sng" dirty="0"/>
              <a:t>false teachers </a:t>
            </a:r>
            <a:r>
              <a:rPr lang="en-US" sz="4900" b="1" dirty="0"/>
              <a:t>among you,</a:t>
            </a:r>
            <a:r>
              <a:rPr lang="en-US" sz="4900" dirty="0"/>
              <a:t> who will secretly bring in destructive heresies, </a:t>
            </a:r>
            <a:r>
              <a:rPr lang="en-US" sz="4900" u="sng" dirty="0"/>
              <a:t>even denying </a:t>
            </a:r>
            <a:r>
              <a:rPr lang="en-US" sz="4900" u="sng" dirty="0" smtClean="0"/>
              <a:t>YHVH </a:t>
            </a:r>
            <a:r>
              <a:rPr lang="en-US" sz="4900" u="sng" dirty="0"/>
              <a:t>who bought them</a:t>
            </a:r>
            <a:r>
              <a:rPr lang="en-US" sz="4900" dirty="0"/>
              <a:t>, [and] bring on themselves swift destruction.</a:t>
            </a:r>
            <a:br>
              <a:rPr lang="en-US" sz="4900" dirty="0"/>
            </a:br>
            <a:r>
              <a:rPr lang="en-US" sz="4900" dirty="0"/>
              <a:t>And </a:t>
            </a:r>
            <a:r>
              <a:rPr lang="en-US" sz="4900" u="sng" dirty="0"/>
              <a:t>many will follow their destructive ways</a:t>
            </a:r>
            <a:r>
              <a:rPr lang="en-US" sz="4900" dirty="0"/>
              <a:t>, because of whom the way of truth will be blasphemed.</a:t>
            </a:r>
            <a:endParaRPr lang="en-US" sz="4900" b="1" u="sng" dirty="0"/>
          </a:p>
        </p:txBody>
      </p:sp>
    </p:spTree>
    <p:extLst>
      <p:ext uri="{BB962C8B-B14F-4D97-AF65-F5344CB8AC3E}">
        <p14:creationId xmlns:p14="http://schemas.microsoft.com/office/powerpoint/2010/main" val="334872942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3773" y="218364"/>
            <a:ext cx="11750723" cy="6305266"/>
          </a:xfrm>
        </p:spPr>
        <p:txBody>
          <a:bodyPr>
            <a:normAutofit/>
          </a:bodyPr>
          <a:lstStyle/>
          <a:p>
            <a:pPr algn="ctr"/>
            <a:r>
              <a:rPr lang="en-US" sz="6700" b="1" dirty="0" smtClean="0"/>
              <a:t>2 Peter (Pedro) 2:3</a:t>
            </a:r>
            <a:r>
              <a:rPr lang="en-US" sz="6000" dirty="0"/>
              <a:t/>
            </a:r>
            <a:br>
              <a:rPr lang="en-US" sz="6000" dirty="0"/>
            </a:br>
            <a:r>
              <a:rPr lang="en-US" sz="4900" u="sng" dirty="0" smtClean="0"/>
              <a:t>By </a:t>
            </a:r>
            <a:r>
              <a:rPr lang="en-US" sz="4900" u="sng" dirty="0"/>
              <a:t>covetousness they will exploit you with deceptive words</a:t>
            </a:r>
            <a:r>
              <a:rPr lang="en-US" sz="4900" dirty="0"/>
              <a:t>; for a long time their judgment has not been idle, and their destruction does not slumber.</a:t>
            </a:r>
            <a:endParaRPr lang="en-US" sz="4900" b="1" u="sng" dirty="0"/>
          </a:p>
        </p:txBody>
      </p:sp>
    </p:spTree>
    <p:extLst>
      <p:ext uri="{BB962C8B-B14F-4D97-AF65-F5344CB8AC3E}">
        <p14:creationId xmlns:p14="http://schemas.microsoft.com/office/powerpoint/2010/main" val="182150490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3773" y="218364"/>
            <a:ext cx="11750723" cy="6305266"/>
          </a:xfrm>
        </p:spPr>
        <p:txBody>
          <a:bodyPr>
            <a:normAutofit fontScale="90000"/>
          </a:bodyPr>
          <a:lstStyle/>
          <a:p>
            <a:pPr algn="ctr"/>
            <a:r>
              <a:rPr lang="en-US" sz="6700" b="1" dirty="0" smtClean="0"/>
              <a:t>2 Peter (Pedro) 2:9-10</a:t>
            </a:r>
            <a:r>
              <a:rPr lang="en-US" sz="6000" dirty="0"/>
              <a:t/>
            </a:r>
            <a:br>
              <a:rPr lang="en-US" sz="6000" dirty="0"/>
            </a:br>
            <a:r>
              <a:rPr lang="en-US" sz="4900" dirty="0" smtClean="0"/>
              <a:t>[</a:t>
            </a:r>
            <a:r>
              <a:rPr lang="en-US" sz="4900" u="sng" dirty="0" smtClean="0"/>
              <a:t>Then</a:t>
            </a:r>
            <a:r>
              <a:rPr lang="en-US" sz="4900" u="sng" dirty="0"/>
              <a:t>] </a:t>
            </a:r>
            <a:r>
              <a:rPr lang="en-US" sz="4900" u="sng" dirty="0" smtClean="0"/>
              <a:t>YHVH </a:t>
            </a:r>
            <a:r>
              <a:rPr lang="en-US" sz="4900" u="sng" dirty="0"/>
              <a:t>knows how to deliver the </a:t>
            </a:r>
            <a:r>
              <a:rPr lang="en-US" sz="4900" u="sng" dirty="0" smtClean="0"/>
              <a:t>Godly </a:t>
            </a:r>
            <a:r>
              <a:rPr lang="en-US" sz="4900" u="sng" dirty="0"/>
              <a:t>out of temptations and to reserve the unjust under punishment for the day of judgment</a:t>
            </a:r>
            <a:r>
              <a:rPr lang="en-US" sz="4900" dirty="0"/>
              <a:t>,</a:t>
            </a:r>
            <a:br>
              <a:rPr lang="en-US" sz="4900" dirty="0"/>
            </a:br>
            <a:r>
              <a:rPr lang="en-US" sz="4900" dirty="0"/>
              <a:t>and </a:t>
            </a:r>
            <a:r>
              <a:rPr lang="en-US" sz="4900" b="1" dirty="0"/>
              <a:t>especially those who walk according to the flesh in the lust of uncleanness and despise authority. </a:t>
            </a:r>
            <a:r>
              <a:rPr lang="en-US" sz="4900" u="sng" dirty="0"/>
              <a:t>[They are] presumptuous, self-willed. They are not afraid to speak evil of </a:t>
            </a:r>
            <a:r>
              <a:rPr lang="en-US" sz="4900" u="sng" dirty="0" smtClean="0"/>
              <a:t>dignitaries (Authorities.)</a:t>
            </a:r>
            <a:endParaRPr lang="en-US" sz="4900" b="1" u="sng" dirty="0"/>
          </a:p>
        </p:txBody>
      </p:sp>
    </p:spTree>
    <p:extLst>
      <p:ext uri="{BB962C8B-B14F-4D97-AF65-F5344CB8AC3E}">
        <p14:creationId xmlns:p14="http://schemas.microsoft.com/office/powerpoint/2010/main" val="386079812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3773" y="218364"/>
            <a:ext cx="11750723" cy="6305266"/>
          </a:xfrm>
        </p:spPr>
        <p:txBody>
          <a:bodyPr>
            <a:normAutofit fontScale="90000"/>
          </a:bodyPr>
          <a:lstStyle/>
          <a:p>
            <a:pPr algn="ctr"/>
            <a:r>
              <a:rPr lang="en-US" sz="6700" b="1" dirty="0" smtClean="0"/>
              <a:t>2 Peter (Pedro) 2:15-16</a:t>
            </a:r>
            <a:r>
              <a:rPr lang="en-US" sz="6000" dirty="0"/>
              <a:t/>
            </a:r>
            <a:br>
              <a:rPr lang="en-US" sz="6000" dirty="0"/>
            </a:br>
            <a:r>
              <a:rPr lang="en-US" sz="4900" u="sng" dirty="0" smtClean="0"/>
              <a:t>Having </a:t>
            </a:r>
            <a:r>
              <a:rPr lang="en-US" sz="4900" u="sng" dirty="0"/>
              <a:t>eyes full of adultery </a:t>
            </a:r>
            <a:r>
              <a:rPr lang="en-US" sz="4900" dirty="0"/>
              <a:t>and that cannot cease from sin, </a:t>
            </a:r>
            <a:r>
              <a:rPr lang="en-US" sz="4900" b="1" dirty="0"/>
              <a:t>enticing unstable souls</a:t>
            </a:r>
            <a:r>
              <a:rPr lang="en-US" sz="4900" dirty="0"/>
              <a:t>. </a:t>
            </a:r>
            <a:r>
              <a:rPr lang="en-US" sz="4900" u="sng" dirty="0"/>
              <a:t>They have a heart trained in covetous practices,</a:t>
            </a:r>
            <a:r>
              <a:rPr lang="en-US" sz="4900" dirty="0"/>
              <a:t> [and are] accursed children.</a:t>
            </a:r>
            <a:br>
              <a:rPr lang="en-US" sz="4900" dirty="0"/>
            </a:br>
            <a:r>
              <a:rPr lang="en-US" sz="4900" b="1" dirty="0"/>
              <a:t>They have forsaken the right way and gone astray</a:t>
            </a:r>
            <a:r>
              <a:rPr lang="en-US" sz="4900" dirty="0"/>
              <a:t>, following the way of Balaam the [son] of </a:t>
            </a:r>
            <a:r>
              <a:rPr lang="en-US" sz="4900" dirty="0" err="1"/>
              <a:t>Beor</a:t>
            </a:r>
            <a:r>
              <a:rPr lang="en-US" sz="4900" dirty="0"/>
              <a:t>, who loved the wages of </a:t>
            </a:r>
            <a:r>
              <a:rPr lang="en-US" sz="4900" dirty="0" smtClean="0"/>
              <a:t>unrighteousness…</a:t>
            </a:r>
            <a:endParaRPr lang="en-US" sz="4900" b="1" u="sng" dirty="0"/>
          </a:p>
        </p:txBody>
      </p:sp>
    </p:spTree>
    <p:extLst>
      <p:ext uri="{BB962C8B-B14F-4D97-AF65-F5344CB8AC3E}">
        <p14:creationId xmlns:p14="http://schemas.microsoft.com/office/powerpoint/2010/main" val="277251872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3773" y="218364"/>
            <a:ext cx="11750723" cy="6305266"/>
          </a:xfrm>
        </p:spPr>
        <p:txBody>
          <a:bodyPr>
            <a:normAutofit/>
          </a:bodyPr>
          <a:lstStyle/>
          <a:p>
            <a:pPr algn="ctr"/>
            <a:r>
              <a:rPr lang="en-US" sz="6700" b="1" dirty="0" smtClean="0"/>
              <a:t>2 Peter (Pedro) 2:18</a:t>
            </a:r>
            <a:r>
              <a:rPr lang="en-US" sz="6000" dirty="0"/>
              <a:t/>
            </a:r>
            <a:br>
              <a:rPr lang="en-US" sz="6000" dirty="0"/>
            </a:br>
            <a:r>
              <a:rPr lang="en-US" sz="4900" dirty="0" smtClean="0"/>
              <a:t>For </a:t>
            </a:r>
            <a:r>
              <a:rPr lang="en-US" sz="4900" dirty="0"/>
              <a:t>when </a:t>
            </a:r>
            <a:r>
              <a:rPr lang="en-US" sz="4900" u="sng" dirty="0"/>
              <a:t>they speak great swelling [words] of emptiness</a:t>
            </a:r>
            <a:r>
              <a:rPr lang="en-US" sz="4900" dirty="0"/>
              <a:t>, </a:t>
            </a:r>
            <a:r>
              <a:rPr lang="en-US" sz="4900" b="1" dirty="0">
                <a:solidFill>
                  <a:srgbClr val="FF0000"/>
                </a:solidFill>
              </a:rPr>
              <a:t>they allure through the lusts of the flesh</a:t>
            </a:r>
            <a:r>
              <a:rPr lang="en-US" sz="4900" dirty="0"/>
              <a:t>, through lewdness, the ones who have actually escaped from those who live in error.</a:t>
            </a:r>
            <a:endParaRPr lang="en-US" sz="4900" b="1" u="sng" dirty="0"/>
          </a:p>
        </p:txBody>
      </p:sp>
    </p:spTree>
    <p:extLst>
      <p:ext uri="{BB962C8B-B14F-4D97-AF65-F5344CB8AC3E}">
        <p14:creationId xmlns:p14="http://schemas.microsoft.com/office/powerpoint/2010/main" val="266434075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5958402"/>
          </a:xfrm>
        </p:spPr>
        <p:txBody>
          <a:bodyPr>
            <a:normAutofit fontScale="90000"/>
          </a:bodyPr>
          <a:lstStyle/>
          <a:p>
            <a:pPr algn="ctr"/>
            <a:r>
              <a:rPr lang="en-US" sz="6000" dirty="0" smtClean="0"/>
              <a:t>Matthew (Mateo) 6:21-23</a:t>
            </a:r>
            <a:r>
              <a:rPr lang="en-US" sz="6000" dirty="0"/>
              <a:t/>
            </a:r>
            <a:br>
              <a:rPr lang="en-US" sz="6000" dirty="0"/>
            </a:br>
            <a:r>
              <a:rPr lang="en-US" sz="4900" dirty="0"/>
              <a:t>"For where your treasure is, there your heart will be also</a:t>
            </a:r>
            <a:r>
              <a:rPr lang="en-US" sz="4900" dirty="0" smtClean="0"/>
              <a:t>.  </a:t>
            </a:r>
            <a:r>
              <a:rPr lang="en-US" sz="4900" u="sng" dirty="0" smtClean="0"/>
              <a:t>The </a:t>
            </a:r>
            <a:r>
              <a:rPr lang="en-US" sz="4900" u="sng" dirty="0"/>
              <a:t>lamp of the body is the eye. </a:t>
            </a:r>
            <a:r>
              <a:rPr lang="en-US" sz="4900" dirty="0"/>
              <a:t>If </a:t>
            </a:r>
            <a:r>
              <a:rPr lang="en-US" sz="4900" b="1" dirty="0"/>
              <a:t>therefore your eye is good, your whole body will be full of light</a:t>
            </a:r>
            <a:r>
              <a:rPr lang="en-US" sz="4900" b="1" dirty="0" smtClean="0"/>
              <a:t>.</a:t>
            </a:r>
            <a:r>
              <a:rPr lang="en-US" sz="4900" dirty="0" smtClean="0"/>
              <a:t>  </a:t>
            </a:r>
            <a:r>
              <a:rPr lang="en-US" sz="4900" u="sng" dirty="0" smtClean="0"/>
              <a:t>But </a:t>
            </a:r>
            <a:r>
              <a:rPr lang="en-US" sz="4900" u="sng" dirty="0"/>
              <a:t>if your eye is bad, your whole body will be full of darkness</a:t>
            </a:r>
            <a:r>
              <a:rPr lang="en-US" sz="4900" dirty="0"/>
              <a:t>. </a:t>
            </a:r>
            <a:r>
              <a:rPr lang="en-US" sz="4900" b="1" dirty="0">
                <a:solidFill>
                  <a:srgbClr val="FF0000"/>
                </a:solidFill>
              </a:rPr>
              <a:t>If therefore the light that is in you is darkness, how great [is] that darkness</a:t>
            </a:r>
            <a:r>
              <a:rPr lang="en-US" sz="4900" b="1" dirty="0" smtClean="0">
                <a:solidFill>
                  <a:srgbClr val="FF0000"/>
                </a:solidFill>
              </a:rPr>
              <a:t>!”</a:t>
            </a:r>
            <a:endParaRPr lang="en-US" sz="4900" b="1" dirty="0">
              <a:solidFill>
                <a:srgbClr val="FF0000"/>
              </a:solidFill>
            </a:endParaRPr>
          </a:p>
        </p:txBody>
      </p:sp>
    </p:spTree>
    <p:extLst>
      <p:ext uri="{BB962C8B-B14F-4D97-AF65-F5344CB8AC3E}">
        <p14:creationId xmlns:p14="http://schemas.microsoft.com/office/powerpoint/2010/main" val="285744693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3773" y="218364"/>
            <a:ext cx="11750723" cy="6305266"/>
          </a:xfrm>
        </p:spPr>
        <p:txBody>
          <a:bodyPr>
            <a:normAutofit fontScale="90000"/>
          </a:bodyPr>
          <a:lstStyle/>
          <a:p>
            <a:pPr algn="ctr"/>
            <a:r>
              <a:rPr lang="en-US" sz="6700" b="1" dirty="0" smtClean="0"/>
              <a:t>2 Peter (Pedro) 2:19-20</a:t>
            </a:r>
            <a:r>
              <a:rPr lang="en-US" sz="6000" dirty="0"/>
              <a:t/>
            </a:r>
            <a:br>
              <a:rPr lang="en-US" sz="6000" dirty="0"/>
            </a:br>
            <a:r>
              <a:rPr lang="en-US" sz="4900" dirty="0" smtClean="0"/>
              <a:t>While </a:t>
            </a:r>
            <a:r>
              <a:rPr lang="en-US" sz="4900" u="sng" dirty="0"/>
              <a:t>they promise them </a:t>
            </a:r>
            <a:r>
              <a:rPr lang="en-US" sz="4900" u="sng" dirty="0" smtClean="0"/>
              <a:t>liberty (from authority-lies)</a:t>
            </a:r>
            <a:r>
              <a:rPr lang="en-US" sz="4900" dirty="0" smtClean="0"/>
              <a:t>, </a:t>
            </a:r>
            <a:r>
              <a:rPr lang="en-US" sz="4900" b="1" dirty="0"/>
              <a:t>they themselves are slaves of corruption</a:t>
            </a:r>
            <a:r>
              <a:rPr lang="en-US" sz="4900" b="1" dirty="0">
                <a:solidFill>
                  <a:srgbClr val="FF0000"/>
                </a:solidFill>
              </a:rPr>
              <a:t>; for by whom a person is overcome, by him also he is brought into bondage.</a:t>
            </a:r>
            <a:br>
              <a:rPr lang="en-US" sz="4900" b="1" dirty="0">
                <a:solidFill>
                  <a:srgbClr val="FF0000"/>
                </a:solidFill>
              </a:rPr>
            </a:br>
            <a:r>
              <a:rPr lang="en-US" sz="4900" dirty="0"/>
              <a:t>For if, </a:t>
            </a:r>
            <a:r>
              <a:rPr lang="en-US" sz="4900" u="sng" dirty="0"/>
              <a:t>after they have escaped the pollutions of the world through the knowledge of </a:t>
            </a:r>
            <a:r>
              <a:rPr lang="en-US" sz="4900" u="sng" dirty="0" smtClean="0"/>
              <a:t>YHVH </a:t>
            </a:r>
            <a:r>
              <a:rPr lang="en-US" sz="4900" u="sng" dirty="0"/>
              <a:t>and Savior </a:t>
            </a:r>
            <a:r>
              <a:rPr lang="en-US" sz="4900" u="sng" dirty="0" err="1" smtClean="0"/>
              <a:t>Yeshua</a:t>
            </a:r>
            <a:r>
              <a:rPr lang="en-US" sz="4900" u="sng" dirty="0" smtClean="0"/>
              <a:t> Messiah, </a:t>
            </a:r>
            <a:r>
              <a:rPr lang="en-US" sz="4900" b="1" dirty="0"/>
              <a:t>they are again entangled in them and overcome, the latter end is worse for them than the beginning.</a:t>
            </a:r>
            <a:endParaRPr lang="en-US" sz="4900" b="1" u="sng" dirty="0"/>
          </a:p>
        </p:txBody>
      </p:sp>
    </p:spTree>
    <p:extLst>
      <p:ext uri="{BB962C8B-B14F-4D97-AF65-F5344CB8AC3E}">
        <p14:creationId xmlns:p14="http://schemas.microsoft.com/office/powerpoint/2010/main" val="33463744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3773" y="218364"/>
            <a:ext cx="11750723" cy="6305266"/>
          </a:xfrm>
        </p:spPr>
        <p:txBody>
          <a:bodyPr>
            <a:normAutofit/>
          </a:bodyPr>
          <a:lstStyle/>
          <a:p>
            <a:pPr algn="ctr"/>
            <a:r>
              <a:rPr lang="en-US" sz="6700" b="1" dirty="0" smtClean="0"/>
              <a:t>2 Peter (Pedro) 2:21</a:t>
            </a:r>
            <a:r>
              <a:rPr lang="en-US" sz="6000" dirty="0"/>
              <a:t/>
            </a:r>
            <a:br>
              <a:rPr lang="en-US" sz="6000" dirty="0"/>
            </a:br>
            <a:r>
              <a:rPr lang="en-US" sz="4900" dirty="0" smtClean="0"/>
              <a:t>For </a:t>
            </a:r>
            <a:r>
              <a:rPr lang="en-US" sz="4900" dirty="0"/>
              <a:t>it would have </a:t>
            </a:r>
            <a:r>
              <a:rPr lang="en-US" sz="4900" u="sng" dirty="0"/>
              <a:t>been better for them not to have known the way of righteousness</a:t>
            </a:r>
            <a:r>
              <a:rPr lang="en-US" sz="4900" dirty="0"/>
              <a:t>, than having known [it], </a:t>
            </a:r>
            <a:r>
              <a:rPr lang="en-US" sz="4900" b="1" dirty="0"/>
              <a:t>to turn from the </a:t>
            </a:r>
            <a:r>
              <a:rPr lang="en-US" sz="4900" b="1" dirty="0">
                <a:solidFill>
                  <a:srgbClr val="C00000"/>
                </a:solidFill>
              </a:rPr>
              <a:t>holy commandment </a:t>
            </a:r>
            <a:r>
              <a:rPr lang="en-US" sz="4900" b="1" dirty="0"/>
              <a:t>delivered to them.</a:t>
            </a:r>
            <a:endParaRPr lang="en-US" sz="4900" b="1" u="sng" dirty="0"/>
          </a:p>
        </p:txBody>
      </p:sp>
    </p:spTree>
    <p:extLst>
      <p:ext uri="{BB962C8B-B14F-4D97-AF65-F5344CB8AC3E}">
        <p14:creationId xmlns:p14="http://schemas.microsoft.com/office/powerpoint/2010/main" val="353617802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3773" y="218364"/>
            <a:ext cx="11750723" cy="6305266"/>
          </a:xfrm>
        </p:spPr>
        <p:txBody>
          <a:bodyPr>
            <a:normAutofit/>
          </a:bodyPr>
          <a:lstStyle/>
          <a:p>
            <a:pPr algn="ctr"/>
            <a:r>
              <a:rPr lang="en-US" sz="6700" b="1" dirty="0" smtClean="0"/>
              <a:t>Matthew </a:t>
            </a:r>
            <a:r>
              <a:rPr lang="en-US" sz="6700" b="1" dirty="0" smtClean="0"/>
              <a:t>(</a:t>
            </a:r>
            <a:r>
              <a:rPr lang="en-US" sz="6700" b="1" dirty="0" smtClean="0"/>
              <a:t>Mateo</a:t>
            </a:r>
            <a:r>
              <a:rPr lang="en-US" sz="6700" b="1" dirty="0" smtClean="0"/>
              <a:t>) 16:22-23</a:t>
            </a:r>
            <a:r>
              <a:rPr lang="en-US" sz="6000" dirty="0"/>
              <a:t/>
            </a:r>
            <a:br>
              <a:rPr lang="en-US" sz="6000" dirty="0"/>
            </a:br>
            <a:r>
              <a:rPr lang="en-US" sz="4900" dirty="0" smtClean="0"/>
              <a:t>Then </a:t>
            </a:r>
            <a:r>
              <a:rPr lang="en-US" sz="4900" dirty="0"/>
              <a:t>Peter took </a:t>
            </a:r>
            <a:r>
              <a:rPr lang="en-US" sz="4900" dirty="0" smtClean="0"/>
              <a:t>him </a:t>
            </a:r>
            <a:r>
              <a:rPr lang="en-US" sz="4900" dirty="0"/>
              <a:t>aside and began to rebuke </a:t>
            </a:r>
            <a:r>
              <a:rPr lang="en-US" sz="4900" dirty="0" smtClean="0"/>
              <a:t>him</a:t>
            </a:r>
            <a:r>
              <a:rPr lang="en-US" sz="4900" dirty="0"/>
              <a:t>, saying, "Far be it from You, </a:t>
            </a:r>
            <a:r>
              <a:rPr lang="en-US" sz="4900" dirty="0" smtClean="0"/>
              <a:t>Lord (Rabbi); </a:t>
            </a:r>
            <a:r>
              <a:rPr lang="en-US" sz="4900" dirty="0"/>
              <a:t>this shall not happen to You!"</a:t>
            </a:r>
            <a:br>
              <a:rPr lang="en-US" sz="4900" dirty="0"/>
            </a:br>
            <a:r>
              <a:rPr lang="en-US" sz="4900" dirty="0"/>
              <a:t>But </a:t>
            </a:r>
            <a:r>
              <a:rPr lang="en-US" sz="4900" dirty="0" smtClean="0"/>
              <a:t>he </a:t>
            </a:r>
            <a:r>
              <a:rPr lang="en-US" sz="4900" dirty="0"/>
              <a:t>turned and said to Peter</a:t>
            </a:r>
            <a:r>
              <a:rPr lang="en-US" sz="4900" b="1" dirty="0"/>
              <a:t>, "Get behind Me, Satan!</a:t>
            </a:r>
            <a:r>
              <a:rPr lang="en-US" sz="4900" dirty="0"/>
              <a:t> </a:t>
            </a:r>
            <a:r>
              <a:rPr lang="en-US" sz="4900" u="sng" dirty="0"/>
              <a:t>You are an offense to </a:t>
            </a:r>
            <a:r>
              <a:rPr lang="en-US" sz="4900" u="sng" dirty="0" smtClean="0"/>
              <a:t>me</a:t>
            </a:r>
            <a:r>
              <a:rPr lang="en-US" sz="4900" u="sng" dirty="0"/>
              <a:t>, for you are not mindful of the things of </a:t>
            </a:r>
            <a:r>
              <a:rPr lang="en-US" sz="4900" u="sng" dirty="0" smtClean="0"/>
              <a:t>Elohim, </a:t>
            </a:r>
            <a:r>
              <a:rPr lang="en-US" sz="4900" u="sng" dirty="0"/>
              <a:t>but the things of men."</a:t>
            </a:r>
            <a:endParaRPr lang="en-US" sz="4900" b="1" u="sng" dirty="0">
              <a:solidFill>
                <a:srgbClr val="FF0000"/>
              </a:solidFill>
            </a:endParaRPr>
          </a:p>
        </p:txBody>
      </p:sp>
    </p:spTree>
    <p:extLst>
      <p:ext uri="{BB962C8B-B14F-4D97-AF65-F5344CB8AC3E}">
        <p14:creationId xmlns:p14="http://schemas.microsoft.com/office/powerpoint/2010/main" val="5512846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3773" y="218364"/>
            <a:ext cx="11750723" cy="6305266"/>
          </a:xfrm>
        </p:spPr>
        <p:txBody>
          <a:bodyPr>
            <a:normAutofit/>
          </a:bodyPr>
          <a:lstStyle/>
          <a:p>
            <a:pPr algn="ctr"/>
            <a:r>
              <a:rPr lang="en-US" sz="6700" b="1" dirty="0" smtClean="0"/>
              <a:t>Matthew </a:t>
            </a:r>
            <a:r>
              <a:rPr lang="en-US" sz="6700" b="1" dirty="0" smtClean="0"/>
              <a:t>(</a:t>
            </a:r>
            <a:r>
              <a:rPr lang="en-US" sz="6700" b="1" dirty="0" smtClean="0"/>
              <a:t>Mateo</a:t>
            </a:r>
            <a:r>
              <a:rPr lang="en-US" sz="6700" b="1" dirty="0" smtClean="0"/>
              <a:t>) </a:t>
            </a:r>
            <a:r>
              <a:rPr lang="en-US" sz="6700" b="1" dirty="0" smtClean="0"/>
              <a:t>10:24-25</a:t>
            </a:r>
            <a:r>
              <a:rPr lang="en-US" sz="6000" dirty="0"/>
              <a:t/>
            </a:r>
            <a:br>
              <a:rPr lang="en-US" sz="6000" dirty="0"/>
            </a:br>
            <a:r>
              <a:rPr lang="en-US" sz="4900" dirty="0" smtClean="0"/>
              <a:t>"The </a:t>
            </a:r>
            <a:r>
              <a:rPr lang="en-US" sz="4900" u="sng" dirty="0"/>
              <a:t>student is not above the teacher, nor a servant above his master.</a:t>
            </a:r>
            <a:br>
              <a:rPr lang="en-US" sz="4900" u="sng" dirty="0"/>
            </a:br>
            <a:r>
              <a:rPr lang="en-US" sz="4900" b="1" dirty="0"/>
              <a:t>It is enough for students to be like their teachers, and servants like their masters</a:t>
            </a:r>
            <a:r>
              <a:rPr lang="en-US" sz="4900" b="1" dirty="0">
                <a:solidFill>
                  <a:srgbClr val="FF0000"/>
                </a:solidFill>
              </a:rPr>
              <a:t>. If the head of the house has been called </a:t>
            </a:r>
            <a:r>
              <a:rPr lang="en-US" sz="4900" b="1" dirty="0" err="1">
                <a:solidFill>
                  <a:srgbClr val="FF0000"/>
                </a:solidFill>
              </a:rPr>
              <a:t>Beelzebul</a:t>
            </a:r>
            <a:r>
              <a:rPr lang="en-US" sz="4900" b="1" dirty="0">
                <a:solidFill>
                  <a:srgbClr val="FF0000"/>
                </a:solidFill>
              </a:rPr>
              <a:t>, how much more the members of his household</a:t>
            </a:r>
            <a:r>
              <a:rPr lang="en-US" sz="4900" b="1" dirty="0" smtClean="0">
                <a:solidFill>
                  <a:srgbClr val="FF0000"/>
                </a:solidFill>
              </a:rPr>
              <a:t>!”</a:t>
            </a:r>
            <a:endParaRPr lang="en-US" sz="4900" b="1" u="sng" dirty="0">
              <a:solidFill>
                <a:srgbClr val="FF0000"/>
              </a:solidFill>
            </a:endParaRPr>
          </a:p>
        </p:txBody>
      </p:sp>
    </p:spTree>
    <p:extLst>
      <p:ext uri="{BB962C8B-B14F-4D97-AF65-F5344CB8AC3E}">
        <p14:creationId xmlns:p14="http://schemas.microsoft.com/office/powerpoint/2010/main" val="182141972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3773" y="218364"/>
            <a:ext cx="11750723" cy="6305266"/>
          </a:xfrm>
        </p:spPr>
        <p:txBody>
          <a:bodyPr>
            <a:normAutofit/>
          </a:bodyPr>
          <a:lstStyle/>
          <a:p>
            <a:pPr algn="ctr"/>
            <a:r>
              <a:rPr lang="en-US" sz="6700" b="1" dirty="0" smtClean="0"/>
              <a:t>Proverbs (</a:t>
            </a:r>
            <a:r>
              <a:rPr lang="en-US" sz="6700" b="1" dirty="0" err="1" smtClean="0"/>
              <a:t>Proverbios</a:t>
            </a:r>
            <a:r>
              <a:rPr lang="en-US" sz="6700" b="1" dirty="0" smtClean="0"/>
              <a:t>) 18:20-21</a:t>
            </a:r>
            <a:r>
              <a:rPr lang="en-US" sz="6000" dirty="0"/>
              <a:t/>
            </a:r>
            <a:br>
              <a:rPr lang="en-US" sz="6000" dirty="0"/>
            </a:br>
            <a:r>
              <a:rPr lang="en-US" sz="4900" u="sng" dirty="0" smtClean="0"/>
              <a:t>A </a:t>
            </a:r>
            <a:r>
              <a:rPr lang="en-US" sz="4900" u="sng" dirty="0"/>
              <a:t>man's stomach shall be satisfied from the fruit of his mouth; [From] the produce of his lips he shall be filled.</a:t>
            </a:r>
            <a:br>
              <a:rPr lang="en-US" sz="4900" u="sng" dirty="0"/>
            </a:br>
            <a:r>
              <a:rPr lang="en-US" sz="4900" b="1" dirty="0"/>
              <a:t>Death and life [are] in the power of the tongue, </a:t>
            </a:r>
            <a:r>
              <a:rPr lang="en-US" sz="4900" b="1" dirty="0" smtClean="0"/>
              <a:t>and </a:t>
            </a:r>
            <a:r>
              <a:rPr lang="en-US" sz="4900" b="1" dirty="0"/>
              <a:t>those who love it will eat its fruit</a:t>
            </a:r>
            <a:r>
              <a:rPr lang="en-US" sz="4900" b="1" dirty="0" smtClean="0"/>
              <a:t>.</a:t>
            </a:r>
            <a:endParaRPr lang="en-US" sz="4900" b="1" u="sng" dirty="0">
              <a:solidFill>
                <a:srgbClr val="FF0000"/>
              </a:solidFill>
            </a:endParaRPr>
          </a:p>
        </p:txBody>
      </p:sp>
    </p:spTree>
    <p:extLst>
      <p:ext uri="{BB962C8B-B14F-4D97-AF65-F5344CB8AC3E}">
        <p14:creationId xmlns:p14="http://schemas.microsoft.com/office/powerpoint/2010/main" val="395017564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9600" b="1" dirty="0" smtClean="0"/>
              <a:t>What is Sin?</a:t>
            </a:r>
            <a:endParaRPr lang="en-US" sz="9600" b="1" dirty="0"/>
          </a:p>
        </p:txBody>
      </p:sp>
      <p:pic>
        <p:nvPicPr>
          <p:cNvPr id="3" name="Picture 2"/>
          <p:cNvPicPr>
            <a:picLocks noChangeAspect="1"/>
          </p:cNvPicPr>
          <p:nvPr/>
        </p:nvPicPr>
        <p:blipFill rotWithShape="1">
          <a:blip r:embed="rId2"/>
          <a:srcRect t="-156" r="2410" b="3206"/>
          <a:stretch/>
        </p:blipFill>
        <p:spPr>
          <a:xfrm>
            <a:off x="2253804" y="1622738"/>
            <a:ext cx="7302320" cy="4945487"/>
          </a:xfrm>
          <a:prstGeom prst="rect">
            <a:avLst/>
          </a:prstGeom>
        </p:spPr>
      </p:pic>
    </p:spTree>
    <p:extLst>
      <p:ext uri="{BB962C8B-B14F-4D97-AF65-F5344CB8AC3E}">
        <p14:creationId xmlns:p14="http://schemas.microsoft.com/office/powerpoint/2010/main" val="374338986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46183"/>
            <a:ext cx="10515600" cy="974278"/>
          </a:xfrm>
        </p:spPr>
        <p:txBody>
          <a:bodyPr/>
          <a:lstStyle/>
          <a:p>
            <a:pPr algn="ctr"/>
            <a:r>
              <a:rPr lang="en-US" dirty="0" smtClean="0"/>
              <a:t>10 Commandments</a:t>
            </a:r>
            <a:endParaRPr lang="en-US" dirty="0"/>
          </a:p>
        </p:txBody>
      </p:sp>
      <p:sp>
        <p:nvSpPr>
          <p:cNvPr id="3" name="Content Placeholder 2"/>
          <p:cNvSpPr>
            <a:spLocks noGrp="1"/>
          </p:cNvSpPr>
          <p:nvPr>
            <p:ph idx="1"/>
          </p:nvPr>
        </p:nvSpPr>
        <p:spPr>
          <a:xfrm>
            <a:off x="838200" y="953037"/>
            <a:ext cx="10515600" cy="5756855"/>
          </a:xfrm>
        </p:spPr>
        <p:txBody>
          <a:bodyPr>
            <a:normAutofit/>
          </a:bodyPr>
          <a:lstStyle/>
          <a:p>
            <a:pPr marL="514350" indent="-514350">
              <a:buFont typeface="+mj-lt"/>
              <a:buAutoNum type="arabicPeriod"/>
            </a:pPr>
            <a:r>
              <a:rPr lang="en-US" sz="3200" dirty="0" smtClean="0"/>
              <a:t>I am YHVH that saved you!!!</a:t>
            </a:r>
          </a:p>
          <a:p>
            <a:pPr marL="514350" indent="-514350">
              <a:buFont typeface="+mj-lt"/>
              <a:buAutoNum type="arabicPeriod"/>
            </a:pPr>
            <a:r>
              <a:rPr lang="en-US" sz="3200" dirty="0" smtClean="0">
                <a:solidFill>
                  <a:srgbClr val="C00000"/>
                </a:solidFill>
              </a:rPr>
              <a:t>Do not </a:t>
            </a:r>
            <a:r>
              <a:rPr lang="en-US" sz="3200" dirty="0" smtClean="0"/>
              <a:t>make </a:t>
            </a:r>
            <a:r>
              <a:rPr lang="en-US" sz="3200" dirty="0" smtClean="0"/>
              <a:t>an </a:t>
            </a:r>
            <a:r>
              <a:rPr lang="en-US" sz="3200" dirty="0" smtClean="0"/>
              <a:t>idol or serve (worship) any other </a:t>
            </a:r>
            <a:r>
              <a:rPr lang="en-US" sz="3200" dirty="0" err="1" smtClean="0"/>
              <a:t>elohim</a:t>
            </a:r>
            <a:r>
              <a:rPr lang="en-US" sz="3200" dirty="0" smtClean="0"/>
              <a:t>.</a:t>
            </a:r>
          </a:p>
          <a:p>
            <a:pPr marL="514350" indent="-514350">
              <a:buFont typeface="+mj-lt"/>
              <a:buAutoNum type="arabicPeriod"/>
            </a:pPr>
            <a:r>
              <a:rPr lang="en-US" sz="3200" dirty="0" smtClean="0">
                <a:solidFill>
                  <a:srgbClr val="C00000"/>
                </a:solidFill>
              </a:rPr>
              <a:t>Do not </a:t>
            </a:r>
            <a:r>
              <a:rPr lang="en-US" sz="3200" dirty="0" smtClean="0"/>
              <a:t>take His name (authority) in vain.</a:t>
            </a:r>
          </a:p>
          <a:p>
            <a:pPr marL="514350" indent="-514350">
              <a:buFont typeface="+mj-lt"/>
              <a:buAutoNum type="arabicPeriod"/>
            </a:pPr>
            <a:r>
              <a:rPr lang="en-US" sz="3200" dirty="0" smtClean="0"/>
              <a:t>You shall Observe His Holy Shabbat</a:t>
            </a:r>
            <a:r>
              <a:rPr lang="en-US" sz="3200" dirty="0" smtClean="0"/>
              <a:t>. </a:t>
            </a:r>
            <a:r>
              <a:rPr lang="en-US" sz="3200" dirty="0" smtClean="0">
                <a:solidFill>
                  <a:srgbClr val="C00000"/>
                </a:solidFill>
              </a:rPr>
              <a:t>(Don’t work)</a:t>
            </a:r>
            <a:endParaRPr lang="en-US" sz="3200" dirty="0" smtClean="0">
              <a:solidFill>
                <a:srgbClr val="C00000"/>
              </a:solidFill>
            </a:endParaRPr>
          </a:p>
          <a:p>
            <a:pPr marL="514350" indent="-514350">
              <a:buFont typeface="+mj-lt"/>
              <a:buAutoNum type="arabicPeriod"/>
            </a:pPr>
            <a:r>
              <a:rPr lang="en-US" sz="3200" dirty="0" smtClean="0"/>
              <a:t>Honor your Father and Mother.</a:t>
            </a:r>
          </a:p>
          <a:p>
            <a:pPr marL="514350" indent="-514350">
              <a:buFont typeface="+mj-lt"/>
              <a:buAutoNum type="arabicPeriod"/>
            </a:pPr>
            <a:r>
              <a:rPr lang="en-US" sz="3200" dirty="0" smtClean="0">
                <a:solidFill>
                  <a:srgbClr val="FF0000"/>
                </a:solidFill>
              </a:rPr>
              <a:t>You shall not </a:t>
            </a:r>
            <a:r>
              <a:rPr lang="en-US" sz="3200" dirty="0" smtClean="0"/>
              <a:t>murder.</a:t>
            </a:r>
          </a:p>
          <a:p>
            <a:pPr marL="514350" indent="-514350">
              <a:buFont typeface="+mj-lt"/>
              <a:buAutoNum type="arabicPeriod"/>
            </a:pPr>
            <a:r>
              <a:rPr lang="en-US" sz="3200" dirty="0" smtClean="0">
                <a:solidFill>
                  <a:srgbClr val="FF0000"/>
                </a:solidFill>
              </a:rPr>
              <a:t>You shall not </a:t>
            </a:r>
            <a:r>
              <a:rPr lang="en-US" sz="3200" dirty="0" smtClean="0"/>
              <a:t>commit adultery.</a:t>
            </a:r>
          </a:p>
          <a:p>
            <a:pPr marL="514350" indent="-514350">
              <a:buFont typeface="+mj-lt"/>
              <a:buAutoNum type="arabicPeriod"/>
            </a:pPr>
            <a:r>
              <a:rPr lang="en-US" sz="3200" dirty="0" smtClean="0">
                <a:solidFill>
                  <a:srgbClr val="FF0000"/>
                </a:solidFill>
              </a:rPr>
              <a:t>You shall not </a:t>
            </a:r>
            <a:r>
              <a:rPr lang="en-US" sz="3200" dirty="0" smtClean="0"/>
              <a:t>steal.</a:t>
            </a:r>
          </a:p>
          <a:p>
            <a:pPr marL="514350" indent="-514350">
              <a:buFont typeface="+mj-lt"/>
              <a:buAutoNum type="arabicPeriod"/>
            </a:pPr>
            <a:r>
              <a:rPr lang="en-US" sz="3200" dirty="0" smtClean="0">
                <a:solidFill>
                  <a:srgbClr val="FF0000"/>
                </a:solidFill>
              </a:rPr>
              <a:t>You shall not </a:t>
            </a:r>
            <a:r>
              <a:rPr lang="en-US" sz="3200" dirty="0" smtClean="0"/>
              <a:t>bear false witness.</a:t>
            </a:r>
          </a:p>
          <a:p>
            <a:pPr marL="514350" indent="-514350">
              <a:buFont typeface="+mj-lt"/>
              <a:buAutoNum type="arabicPeriod"/>
            </a:pPr>
            <a:r>
              <a:rPr lang="en-US" sz="3200" dirty="0" smtClean="0">
                <a:solidFill>
                  <a:srgbClr val="FF0000"/>
                </a:solidFill>
              </a:rPr>
              <a:t>You shall not </a:t>
            </a:r>
            <a:r>
              <a:rPr lang="en-US" sz="3200" dirty="0" smtClean="0"/>
              <a:t>covet.</a:t>
            </a:r>
          </a:p>
          <a:p>
            <a:pPr marL="514350" indent="-514350">
              <a:buFont typeface="+mj-lt"/>
              <a:buAutoNum type="arabicPeriod"/>
            </a:pPr>
            <a:endParaRPr lang="en-US" dirty="0"/>
          </a:p>
        </p:txBody>
      </p:sp>
    </p:spTree>
    <p:extLst>
      <p:ext uri="{BB962C8B-B14F-4D97-AF65-F5344CB8AC3E}">
        <p14:creationId xmlns:p14="http://schemas.microsoft.com/office/powerpoint/2010/main" val="2302336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 calcmode="lin" valueType="num">
                                      <p:cBhvr additive="base">
                                        <p:cTn id="49" dur="500" fill="hold"/>
                                        <p:tgtEl>
                                          <p:spTgt spid="3">
                                            <p:txEl>
                                              <p:pRg st="7" end="7"/>
                                            </p:txEl>
                                          </p:spTgt>
                                        </p:tgtEl>
                                        <p:attrNameLst>
                                          <p:attrName>ppt_x</p:attrName>
                                        </p:attrNameLst>
                                      </p:cBhvr>
                                      <p:tavLst>
                                        <p:tav tm="0">
                                          <p:val>
                                            <p:strVal val="0-#ppt_w/2"/>
                                          </p:val>
                                        </p:tav>
                                        <p:tav tm="100000">
                                          <p:val>
                                            <p:strVal val="#ppt_x"/>
                                          </p:val>
                                        </p:tav>
                                      </p:tavLst>
                                    </p:anim>
                                    <p:anim calcmode="lin" valueType="num">
                                      <p:cBhvr additive="base">
                                        <p:cTn id="50" dur="500" fill="hold"/>
                                        <p:tgtEl>
                                          <p:spTgt spid="3">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8" fill="hold" grpId="0" nodeType="clickEffect">
                                  <p:stCondLst>
                                    <p:cond delay="0"/>
                                  </p:stCondLst>
                                  <p:childTnLst>
                                    <p:set>
                                      <p:cBhvr>
                                        <p:cTn id="54" dur="1" fill="hold">
                                          <p:stCondLst>
                                            <p:cond delay="0"/>
                                          </p:stCondLst>
                                        </p:cTn>
                                        <p:tgtEl>
                                          <p:spTgt spid="3">
                                            <p:txEl>
                                              <p:pRg st="8" end="8"/>
                                            </p:txEl>
                                          </p:spTgt>
                                        </p:tgtEl>
                                        <p:attrNameLst>
                                          <p:attrName>style.visibility</p:attrName>
                                        </p:attrNameLst>
                                      </p:cBhvr>
                                      <p:to>
                                        <p:strVal val="visible"/>
                                      </p:to>
                                    </p:set>
                                    <p:anim calcmode="lin" valueType="num">
                                      <p:cBhvr additive="base">
                                        <p:cTn id="55" dur="500" fill="hold"/>
                                        <p:tgtEl>
                                          <p:spTgt spid="3">
                                            <p:txEl>
                                              <p:pRg st="8" end="8"/>
                                            </p:txEl>
                                          </p:spTgt>
                                        </p:tgtEl>
                                        <p:attrNameLst>
                                          <p:attrName>ppt_x</p:attrName>
                                        </p:attrNameLst>
                                      </p:cBhvr>
                                      <p:tavLst>
                                        <p:tav tm="0">
                                          <p:val>
                                            <p:strVal val="0-#ppt_w/2"/>
                                          </p:val>
                                        </p:tav>
                                        <p:tav tm="100000">
                                          <p:val>
                                            <p:strVal val="#ppt_x"/>
                                          </p:val>
                                        </p:tav>
                                      </p:tavLst>
                                    </p:anim>
                                    <p:anim calcmode="lin" valueType="num">
                                      <p:cBhvr additive="base">
                                        <p:cTn id="56" dur="500" fill="hold"/>
                                        <p:tgtEl>
                                          <p:spTgt spid="3">
                                            <p:txEl>
                                              <p:pRg st="8" end="8"/>
                                            </p:txEl>
                                          </p:spTgt>
                                        </p:tgtEl>
                                        <p:attrNameLst>
                                          <p:attrName>ppt_y</p:attrName>
                                        </p:attrNameLst>
                                      </p:cBhvr>
                                      <p:tavLst>
                                        <p:tav tm="0">
                                          <p:val>
                                            <p:strVal val="#ppt_y"/>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8" fill="hold" grpId="0" nodeType="clickEffect">
                                  <p:stCondLst>
                                    <p:cond delay="0"/>
                                  </p:stCondLst>
                                  <p:childTnLst>
                                    <p:set>
                                      <p:cBhvr>
                                        <p:cTn id="60" dur="1" fill="hold">
                                          <p:stCondLst>
                                            <p:cond delay="0"/>
                                          </p:stCondLst>
                                        </p:cTn>
                                        <p:tgtEl>
                                          <p:spTgt spid="3">
                                            <p:txEl>
                                              <p:pRg st="9" end="9"/>
                                            </p:txEl>
                                          </p:spTgt>
                                        </p:tgtEl>
                                        <p:attrNameLst>
                                          <p:attrName>style.visibility</p:attrName>
                                        </p:attrNameLst>
                                      </p:cBhvr>
                                      <p:to>
                                        <p:strVal val="visible"/>
                                      </p:to>
                                    </p:set>
                                    <p:anim calcmode="lin" valueType="num">
                                      <p:cBhvr additive="base">
                                        <p:cTn id="61" dur="500" fill="hold"/>
                                        <p:tgtEl>
                                          <p:spTgt spid="3">
                                            <p:txEl>
                                              <p:pRg st="9" end="9"/>
                                            </p:txEl>
                                          </p:spTgt>
                                        </p:tgtEl>
                                        <p:attrNameLst>
                                          <p:attrName>ppt_x</p:attrName>
                                        </p:attrNameLst>
                                      </p:cBhvr>
                                      <p:tavLst>
                                        <p:tav tm="0">
                                          <p:val>
                                            <p:strVal val="0-#ppt_w/2"/>
                                          </p:val>
                                        </p:tav>
                                        <p:tav tm="100000">
                                          <p:val>
                                            <p:strVal val="#ppt_x"/>
                                          </p:val>
                                        </p:tav>
                                      </p:tavLst>
                                    </p:anim>
                                    <p:anim calcmode="lin" valueType="num">
                                      <p:cBhvr additive="base">
                                        <p:cTn id="62" dur="500" fill="hold"/>
                                        <p:tgtEl>
                                          <p:spTgt spid="3">
                                            <p:txEl>
                                              <p:pRg st="9" end="9"/>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68045" y="101331"/>
            <a:ext cx="8605617" cy="6454213"/>
          </a:xfrm>
          <a:prstGeom prst="rect">
            <a:avLst/>
          </a:prstGeom>
        </p:spPr>
      </p:pic>
      <p:sp>
        <p:nvSpPr>
          <p:cNvPr id="7" name="TextBox 6"/>
          <p:cNvSpPr txBox="1"/>
          <p:nvPr/>
        </p:nvSpPr>
        <p:spPr>
          <a:xfrm>
            <a:off x="9270609" y="101331"/>
            <a:ext cx="2771336" cy="6494085"/>
          </a:xfrm>
          <a:prstGeom prst="rect">
            <a:avLst/>
          </a:prstGeom>
          <a:noFill/>
        </p:spPr>
        <p:txBody>
          <a:bodyPr wrap="square" rtlCol="0">
            <a:spAutoFit/>
          </a:bodyPr>
          <a:lstStyle/>
          <a:p>
            <a:r>
              <a:rPr lang="en-US" sz="3200" dirty="0"/>
              <a:t>"We may eat the fruit of the trees of the garden; but of the fruit of the tree which [is] in the midst of the garden, Elohim has said, 'You shall not eat it, nor shall you touch it, lest you die.' </a:t>
            </a:r>
          </a:p>
        </p:txBody>
      </p:sp>
      <p:sp>
        <p:nvSpPr>
          <p:cNvPr id="8" name="Oval 7"/>
          <p:cNvSpPr/>
          <p:nvPr/>
        </p:nvSpPr>
        <p:spPr>
          <a:xfrm>
            <a:off x="4109671" y="2694225"/>
            <a:ext cx="1322363" cy="1308295"/>
          </a:xfrm>
          <a:prstGeom prst="ellipse">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38898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2000" cy="6858000"/>
          </a:xfrm>
          <a:prstGeom prst="rect">
            <a:avLst/>
          </a:prstGeom>
        </p:spPr>
      </p:pic>
      <p:sp>
        <p:nvSpPr>
          <p:cNvPr id="3" name="TextBox 2"/>
          <p:cNvSpPr txBox="1"/>
          <p:nvPr/>
        </p:nvSpPr>
        <p:spPr>
          <a:xfrm>
            <a:off x="2906973" y="2674961"/>
            <a:ext cx="7710985" cy="1569660"/>
          </a:xfrm>
          <a:prstGeom prst="rect">
            <a:avLst/>
          </a:prstGeom>
          <a:solidFill>
            <a:schemeClr val="bg1"/>
          </a:solidFill>
        </p:spPr>
        <p:txBody>
          <a:bodyPr wrap="square" rtlCol="0">
            <a:spAutoFit/>
          </a:bodyPr>
          <a:lstStyle/>
          <a:p>
            <a:pPr algn="ctr"/>
            <a:r>
              <a:rPr lang="en-US" sz="9600" b="1" dirty="0" smtClean="0"/>
              <a:t>Curiosity</a:t>
            </a:r>
            <a:endParaRPr lang="en-US" sz="9600" b="1" dirty="0"/>
          </a:p>
        </p:txBody>
      </p:sp>
    </p:spTree>
    <p:extLst>
      <p:ext uri="{BB962C8B-B14F-4D97-AF65-F5344CB8AC3E}">
        <p14:creationId xmlns:p14="http://schemas.microsoft.com/office/powerpoint/2010/main" val="1790328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 y="1"/>
            <a:ext cx="12192000" cy="6858000"/>
          </a:xfrm>
          <a:prstGeom prst="rect">
            <a:avLst/>
          </a:prstGeom>
        </p:spPr>
      </p:pic>
      <p:sp>
        <p:nvSpPr>
          <p:cNvPr id="3" name="TextBox 2"/>
          <p:cNvSpPr txBox="1"/>
          <p:nvPr/>
        </p:nvSpPr>
        <p:spPr>
          <a:xfrm>
            <a:off x="4326340" y="409433"/>
            <a:ext cx="7710985" cy="4524315"/>
          </a:xfrm>
          <a:prstGeom prst="rect">
            <a:avLst/>
          </a:prstGeom>
          <a:solidFill>
            <a:schemeClr val="bg1">
              <a:alpha val="66000"/>
            </a:schemeClr>
          </a:solidFill>
        </p:spPr>
        <p:txBody>
          <a:bodyPr wrap="square" rtlCol="0">
            <a:spAutoFit/>
          </a:bodyPr>
          <a:lstStyle/>
          <a:p>
            <a:pPr algn="ctr"/>
            <a:r>
              <a:rPr lang="en-US" sz="9600" b="1" dirty="0" smtClean="0"/>
              <a:t>Close enough to touch-taste!!</a:t>
            </a:r>
            <a:endParaRPr lang="en-US" sz="9600" b="1" dirty="0"/>
          </a:p>
        </p:txBody>
      </p:sp>
    </p:spTree>
    <p:extLst>
      <p:ext uri="{BB962C8B-B14F-4D97-AF65-F5344CB8AC3E}">
        <p14:creationId xmlns:p14="http://schemas.microsoft.com/office/powerpoint/2010/main" val="143940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5958402"/>
          </a:xfrm>
        </p:spPr>
        <p:txBody>
          <a:bodyPr>
            <a:normAutofit fontScale="90000"/>
          </a:bodyPr>
          <a:lstStyle/>
          <a:p>
            <a:pPr algn="ctr"/>
            <a:r>
              <a:rPr lang="en-US" sz="6700" b="1" dirty="0" smtClean="0"/>
              <a:t>Numbers (</a:t>
            </a:r>
            <a:r>
              <a:rPr lang="en-US" sz="6700" b="1" dirty="0" err="1" smtClean="0"/>
              <a:t>Numeros</a:t>
            </a:r>
            <a:r>
              <a:rPr lang="en-US" sz="6700" b="1" dirty="0" smtClean="0"/>
              <a:t>) 8:1-3</a:t>
            </a:r>
            <a:r>
              <a:rPr lang="en-US" sz="6000" dirty="0"/>
              <a:t/>
            </a:r>
            <a:br>
              <a:rPr lang="en-US" sz="6000" dirty="0"/>
            </a:br>
            <a:r>
              <a:rPr lang="en-US" sz="4900" dirty="0" smtClean="0"/>
              <a:t>And YHVH </a:t>
            </a:r>
            <a:r>
              <a:rPr lang="en-US" sz="4900" dirty="0"/>
              <a:t>spoke to Moses, saying:</a:t>
            </a:r>
            <a:br>
              <a:rPr lang="en-US" sz="4900" dirty="0"/>
            </a:br>
            <a:r>
              <a:rPr lang="en-US" sz="4900" dirty="0"/>
              <a:t>"Speak to Aaron, and say to him, </a:t>
            </a:r>
            <a:r>
              <a:rPr lang="en-US" sz="4900" u="sng" dirty="0"/>
              <a:t>'When you arrange the lamps, the seven lamps shall give light in front of the lampstand</a:t>
            </a:r>
            <a:r>
              <a:rPr lang="en-US" sz="4900" dirty="0"/>
              <a:t>.' "</a:t>
            </a:r>
            <a:br>
              <a:rPr lang="en-US" sz="4900" dirty="0"/>
            </a:br>
            <a:r>
              <a:rPr lang="en-US" sz="4900" dirty="0"/>
              <a:t>And Aaron did so; </a:t>
            </a:r>
            <a:r>
              <a:rPr lang="en-US" sz="4900" b="1" dirty="0"/>
              <a:t>he arranged the lamps to face toward the front of the lampstand, as </a:t>
            </a:r>
            <a:r>
              <a:rPr lang="en-US" sz="4900" b="1" dirty="0" smtClean="0"/>
              <a:t>YHVH </a:t>
            </a:r>
            <a:r>
              <a:rPr lang="en-US" sz="4900" b="1" dirty="0"/>
              <a:t>commanded Moses</a:t>
            </a:r>
            <a:r>
              <a:rPr lang="en-US" sz="4900" b="1" dirty="0" smtClean="0"/>
              <a:t>.</a:t>
            </a:r>
            <a:endParaRPr lang="en-US" sz="4900" b="1" dirty="0">
              <a:solidFill>
                <a:srgbClr val="FF0000"/>
              </a:solidFill>
            </a:endParaRPr>
          </a:p>
        </p:txBody>
      </p:sp>
    </p:spTree>
    <p:extLst>
      <p:ext uri="{BB962C8B-B14F-4D97-AF65-F5344CB8AC3E}">
        <p14:creationId xmlns:p14="http://schemas.microsoft.com/office/powerpoint/2010/main" val="184956439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8000" dirty="0" smtClean="0"/>
              <a:t>Change in perspective</a:t>
            </a:r>
            <a:endParaRPr lang="en-US" sz="8000" dirty="0"/>
          </a:p>
        </p:txBody>
      </p:sp>
      <p:graphicFrame>
        <p:nvGraphicFramePr>
          <p:cNvPr id="6" name="Chart 5"/>
          <p:cNvGraphicFramePr/>
          <p:nvPr>
            <p:extLst>
              <p:ext uri="{D42A27DB-BD31-4B8C-83A1-F6EECF244321}">
                <p14:modId xmlns:p14="http://schemas.microsoft.com/office/powerpoint/2010/main" val="1611374933"/>
              </p:ext>
            </p:extLst>
          </p:nvPr>
        </p:nvGraphicFramePr>
        <p:xfrm>
          <a:off x="2046068" y="1899139"/>
          <a:ext cx="7266745" cy="4689361"/>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18320167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8000" dirty="0" smtClean="0"/>
              <a:t>Change in perspective</a:t>
            </a:r>
            <a:endParaRPr lang="en-US" sz="8000" dirty="0"/>
          </a:p>
        </p:txBody>
      </p:sp>
      <p:graphicFrame>
        <p:nvGraphicFramePr>
          <p:cNvPr id="6" name="Chart 5"/>
          <p:cNvGraphicFramePr/>
          <p:nvPr>
            <p:extLst>
              <p:ext uri="{D42A27DB-BD31-4B8C-83A1-F6EECF244321}">
                <p14:modId xmlns:p14="http://schemas.microsoft.com/office/powerpoint/2010/main" val="577373012"/>
              </p:ext>
            </p:extLst>
          </p:nvPr>
        </p:nvGraphicFramePr>
        <p:xfrm>
          <a:off x="2046068" y="1899139"/>
          <a:ext cx="7266745" cy="4689361"/>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Box 2"/>
          <p:cNvSpPr txBox="1"/>
          <p:nvPr/>
        </p:nvSpPr>
        <p:spPr>
          <a:xfrm>
            <a:off x="2729132" y="4473526"/>
            <a:ext cx="3967089" cy="923330"/>
          </a:xfrm>
          <a:prstGeom prst="rect">
            <a:avLst/>
          </a:prstGeom>
          <a:noFill/>
        </p:spPr>
        <p:txBody>
          <a:bodyPr wrap="square" rtlCol="0">
            <a:spAutoFit/>
          </a:bodyPr>
          <a:lstStyle/>
          <a:p>
            <a:r>
              <a:rPr lang="en-US" sz="5400" dirty="0" smtClean="0"/>
              <a:t>The World</a:t>
            </a:r>
            <a:endParaRPr lang="en-US" sz="5400" dirty="0"/>
          </a:p>
        </p:txBody>
      </p:sp>
    </p:spTree>
    <p:extLst>
      <p:ext uri="{BB962C8B-B14F-4D97-AF65-F5344CB8AC3E}">
        <p14:creationId xmlns:p14="http://schemas.microsoft.com/office/powerpoint/2010/main" val="4267779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520503" y="2414305"/>
            <a:ext cx="3837049" cy="3820685"/>
          </a:xfrm>
          <a:prstGeom prst="rect">
            <a:avLst/>
          </a:prstGeom>
        </p:spPr>
      </p:pic>
      <p:pic>
        <p:nvPicPr>
          <p:cNvPr id="2" name="Picture 1"/>
          <p:cNvPicPr>
            <a:picLocks noChangeAspect="1"/>
          </p:cNvPicPr>
          <p:nvPr/>
        </p:nvPicPr>
        <p:blipFill>
          <a:blip r:embed="rId3"/>
          <a:stretch>
            <a:fillRect/>
          </a:stretch>
        </p:blipFill>
        <p:spPr>
          <a:xfrm flipH="1">
            <a:off x="6932861" y="2389935"/>
            <a:ext cx="3840813" cy="3822523"/>
          </a:xfrm>
          <a:prstGeom prst="rect">
            <a:avLst/>
          </a:prstGeom>
        </p:spPr>
      </p:pic>
      <p:sp>
        <p:nvSpPr>
          <p:cNvPr id="4" name="TextBox 3"/>
          <p:cNvSpPr txBox="1"/>
          <p:nvPr/>
        </p:nvSpPr>
        <p:spPr>
          <a:xfrm>
            <a:off x="407963" y="1406769"/>
            <a:ext cx="4332849" cy="707886"/>
          </a:xfrm>
          <a:prstGeom prst="rect">
            <a:avLst/>
          </a:prstGeom>
          <a:noFill/>
        </p:spPr>
        <p:txBody>
          <a:bodyPr wrap="square" rtlCol="0">
            <a:spAutoFit/>
          </a:bodyPr>
          <a:lstStyle/>
          <a:p>
            <a:pPr algn="ctr"/>
            <a:r>
              <a:rPr lang="en-US" sz="4000" dirty="0" smtClean="0"/>
              <a:t>Torah</a:t>
            </a:r>
            <a:endParaRPr lang="en-US" sz="4000" dirty="0"/>
          </a:p>
        </p:txBody>
      </p:sp>
      <p:sp>
        <p:nvSpPr>
          <p:cNvPr id="5" name="TextBox 4"/>
          <p:cNvSpPr txBox="1"/>
          <p:nvPr/>
        </p:nvSpPr>
        <p:spPr>
          <a:xfrm>
            <a:off x="7315200" y="314045"/>
            <a:ext cx="3559126" cy="707886"/>
          </a:xfrm>
          <a:prstGeom prst="rect">
            <a:avLst/>
          </a:prstGeom>
          <a:noFill/>
        </p:spPr>
        <p:txBody>
          <a:bodyPr wrap="square" rtlCol="0">
            <a:spAutoFit/>
          </a:bodyPr>
          <a:lstStyle/>
          <a:p>
            <a:pPr algn="ctr"/>
            <a:r>
              <a:rPr lang="en-US" sz="4000" dirty="0" smtClean="0"/>
              <a:t>Breaking Torah</a:t>
            </a:r>
            <a:endParaRPr lang="en-US" sz="4000" dirty="0"/>
          </a:p>
        </p:txBody>
      </p:sp>
      <p:sp>
        <p:nvSpPr>
          <p:cNvPr id="6" name="TextBox 5"/>
          <p:cNvSpPr txBox="1"/>
          <p:nvPr/>
        </p:nvSpPr>
        <p:spPr>
          <a:xfrm>
            <a:off x="7467600" y="1136146"/>
            <a:ext cx="3559126" cy="1323439"/>
          </a:xfrm>
          <a:prstGeom prst="rect">
            <a:avLst/>
          </a:prstGeom>
          <a:noFill/>
        </p:spPr>
        <p:txBody>
          <a:bodyPr wrap="square" rtlCol="0">
            <a:spAutoFit/>
          </a:bodyPr>
          <a:lstStyle/>
          <a:p>
            <a:pPr algn="ctr"/>
            <a:r>
              <a:rPr lang="en-US" sz="4000" dirty="0" smtClean="0"/>
              <a:t>Torah of the World (Self)</a:t>
            </a:r>
            <a:endParaRPr lang="en-US" sz="4000" dirty="0"/>
          </a:p>
        </p:txBody>
      </p:sp>
    </p:spTree>
    <p:extLst>
      <p:ext uri="{BB962C8B-B14F-4D97-AF65-F5344CB8AC3E}">
        <p14:creationId xmlns:p14="http://schemas.microsoft.com/office/powerpoint/2010/main" val="1879587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562707" y="1125415"/>
            <a:ext cx="737668" cy="734522"/>
          </a:xfrm>
          <a:prstGeom prst="rect">
            <a:avLst/>
          </a:prstGeom>
        </p:spPr>
      </p:pic>
      <p:pic>
        <p:nvPicPr>
          <p:cNvPr id="2" name="Picture 1"/>
          <p:cNvPicPr>
            <a:picLocks noChangeAspect="1"/>
          </p:cNvPicPr>
          <p:nvPr/>
        </p:nvPicPr>
        <p:blipFill>
          <a:blip r:embed="rId3"/>
          <a:stretch>
            <a:fillRect/>
          </a:stretch>
        </p:blipFill>
        <p:spPr>
          <a:xfrm flipH="1">
            <a:off x="5073958" y="154743"/>
            <a:ext cx="6646357" cy="6614706"/>
          </a:xfrm>
          <a:prstGeom prst="rect">
            <a:avLst/>
          </a:prstGeom>
        </p:spPr>
      </p:pic>
      <p:sp>
        <p:nvSpPr>
          <p:cNvPr id="4" name="TextBox 3"/>
          <p:cNvSpPr txBox="1"/>
          <p:nvPr/>
        </p:nvSpPr>
        <p:spPr>
          <a:xfrm>
            <a:off x="211016" y="267286"/>
            <a:ext cx="2504049" cy="707886"/>
          </a:xfrm>
          <a:prstGeom prst="rect">
            <a:avLst/>
          </a:prstGeom>
          <a:noFill/>
        </p:spPr>
        <p:txBody>
          <a:bodyPr wrap="square" rtlCol="0">
            <a:spAutoFit/>
          </a:bodyPr>
          <a:lstStyle/>
          <a:p>
            <a:pPr algn="ctr"/>
            <a:r>
              <a:rPr lang="en-US" sz="4000" dirty="0" smtClean="0"/>
              <a:t>Torah</a:t>
            </a:r>
            <a:endParaRPr lang="en-US" sz="4000" dirty="0"/>
          </a:p>
        </p:txBody>
      </p:sp>
      <p:sp>
        <p:nvSpPr>
          <p:cNvPr id="5" name="TextBox 4"/>
          <p:cNvSpPr txBox="1"/>
          <p:nvPr/>
        </p:nvSpPr>
        <p:spPr>
          <a:xfrm>
            <a:off x="2222695" y="4726745"/>
            <a:ext cx="3559126" cy="707886"/>
          </a:xfrm>
          <a:prstGeom prst="rect">
            <a:avLst/>
          </a:prstGeom>
          <a:noFill/>
        </p:spPr>
        <p:txBody>
          <a:bodyPr wrap="square" rtlCol="0">
            <a:spAutoFit/>
          </a:bodyPr>
          <a:lstStyle/>
          <a:p>
            <a:pPr algn="ctr"/>
            <a:r>
              <a:rPr lang="en-US" sz="4000" dirty="0" smtClean="0"/>
              <a:t>Breaking Torah</a:t>
            </a:r>
            <a:endParaRPr lang="en-US" sz="4000" dirty="0"/>
          </a:p>
        </p:txBody>
      </p:sp>
    </p:spTree>
    <p:extLst>
      <p:ext uri="{BB962C8B-B14F-4D97-AF65-F5344CB8AC3E}">
        <p14:creationId xmlns:p14="http://schemas.microsoft.com/office/powerpoint/2010/main" val="366063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l="47713" r="3267" b="50770"/>
          <a:stretch/>
        </p:blipFill>
        <p:spPr>
          <a:xfrm>
            <a:off x="0" y="5802923"/>
            <a:ext cx="1055077" cy="1055077"/>
          </a:xfrm>
          <a:prstGeom prst="rect">
            <a:avLst/>
          </a:prstGeom>
        </p:spPr>
      </p:pic>
      <p:sp>
        <p:nvSpPr>
          <p:cNvPr id="4" name="TextBox 3"/>
          <p:cNvSpPr txBox="1"/>
          <p:nvPr/>
        </p:nvSpPr>
        <p:spPr>
          <a:xfrm>
            <a:off x="-454961" y="5095037"/>
            <a:ext cx="2504049" cy="707886"/>
          </a:xfrm>
          <a:prstGeom prst="rect">
            <a:avLst/>
          </a:prstGeom>
          <a:noFill/>
        </p:spPr>
        <p:txBody>
          <a:bodyPr wrap="square" rtlCol="0">
            <a:spAutoFit/>
          </a:bodyPr>
          <a:lstStyle/>
          <a:p>
            <a:pPr algn="ctr"/>
            <a:r>
              <a:rPr lang="en-US" sz="4000" dirty="0" smtClean="0"/>
              <a:t>Torah</a:t>
            </a:r>
            <a:endParaRPr lang="en-US" sz="4000" dirty="0"/>
          </a:p>
        </p:txBody>
      </p:sp>
      <p:sp>
        <p:nvSpPr>
          <p:cNvPr id="5" name="TextBox 4"/>
          <p:cNvSpPr txBox="1"/>
          <p:nvPr/>
        </p:nvSpPr>
        <p:spPr>
          <a:xfrm>
            <a:off x="4600134" y="1927274"/>
            <a:ext cx="6203853" cy="3046988"/>
          </a:xfrm>
          <a:prstGeom prst="rect">
            <a:avLst/>
          </a:prstGeom>
          <a:noFill/>
        </p:spPr>
        <p:txBody>
          <a:bodyPr wrap="square" rtlCol="0">
            <a:spAutoFit/>
          </a:bodyPr>
          <a:lstStyle/>
          <a:p>
            <a:pPr algn="ctr"/>
            <a:r>
              <a:rPr lang="en-US" sz="9600" dirty="0" smtClean="0"/>
              <a:t>Breaking Torah</a:t>
            </a:r>
            <a:endParaRPr lang="en-US" sz="9600" dirty="0"/>
          </a:p>
        </p:txBody>
      </p:sp>
    </p:spTree>
    <p:extLst>
      <p:ext uri="{BB962C8B-B14F-4D97-AF65-F5344CB8AC3E}">
        <p14:creationId xmlns:p14="http://schemas.microsoft.com/office/powerpoint/2010/main" val="4284716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672904" y="198720"/>
            <a:ext cx="3188612" cy="3175013"/>
          </a:xfrm>
          <a:prstGeom prst="rect">
            <a:avLst/>
          </a:prstGeom>
        </p:spPr>
      </p:pic>
      <p:pic>
        <p:nvPicPr>
          <p:cNvPr id="3" name="Picture 2"/>
          <p:cNvPicPr>
            <a:picLocks noChangeAspect="1"/>
          </p:cNvPicPr>
          <p:nvPr/>
        </p:nvPicPr>
        <p:blipFill>
          <a:blip r:embed="rId2"/>
          <a:stretch>
            <a:fillRect/>
          </a:stretch>
        </p:blipFill>
        <p:spPr>
          <a:xfrm>
            <a:off x="520504" y="3407710"/>
            <a:ext cx="3188612" cy="3175013"/>
          </a:xfrm>
          <a:prstGeom prst="rect">
            <a:avLst/>
          </a:prstGeom>
        </p:spPr>
      </p:pic>
      <p:pic>
        <p:nvPicPr>
          <p:cNvPr id="2" name="Picture 1"/>
          <p:cNvPicPr>
            <a:picLocks noChangeAspect="1"/>
          </p:cNvPicPr>
          <p:nvPr/>
        </p:nvPicPr>
        <p:blipFill>
          <a:blip r:embed="rId3"/>
          <a:stretch>
            <a:fillRect/>
          </a:stretch>
        </p:blipFill>
        <p:spPr>
          <a:xfrm flipH="1">
            <a:off x="6932860" y="3629283"/>
            <a:ext cx="3009629" cy="2995297"/>
          </a:xfrm>
          <a:prstGeom prst="rect">
            <a:avLst/>
          </a:prstGeom>
        </p:spPr>
      </p:pic>
      <p:sp>
        <p:nvSpPr>
          <p:cNvPr id="4" name="TextBox 3"/>
          <p:cNvSpPr txBox="1"/>
          <p:nvPr/>
        </p:nvSpPr>
        <p:spPr>
          <a:xfrm>
            <a:off x="1228380" y="4464599"/>
            <a:ext cx="2077660" cy="707886"/>
          </a:xfrm>
          <a:prstGeom prst="rect">
            <a:avLst/>
          </a:prstGeom>
          <a:noFill/>
        </p:spPr>
        <p:txBody>
          <a:bodyPr wrap="square" rtlCol="0">
            <a:spAutoFit/>
          </a:bodyPr>
          <a:lstStyle/>
          <a:p>
            <a:pPr algn="ctr"/>
            <a:r>
              <a:rPr lang="en-US" sz="4000" b="1" dirty="0" smtClean="0"/>
              <a:t>Adultery</a:t>
            </a:r>
            <a:endParaRPr lang="en-US" sz="4000" b="1" dirty="0"/>
          </a:p>
        </p:txBody>
      </p:sp>
      <p:sp>
        <p:nvSpPr>
          <p:cNvPr id="5" name="TextBox 4"/>
          <p:cNvSpPr txBox="1"/>
          <p:nvPr/>
        </p:nvSpPr>
        <p:spPr>
          <a:xfrm>
            <a:off x="6658111" y="4772988"/>
            <a:ext cx="3559126" cy="707886"/>
          </a:xfrm>
          <a:prstGeom prst="rect">
            <a:avLst/>
          </a:prstGeom>
          <a:noFill/>
        </p:spPr>
        <p:txBody>
          <a:bodyPr wrap="square" rtlCol="0">
            <a:spAutoFit/>
          </a:bodyPr>
          <a:lstStyle/>
          <a:p>
            <a:pPr algn="ctr"/>
            <a:r>
              <a:rPr lang="en-US" sz="4000" b="1" dirty="0" smtClean="0"/>
              <a:t>Stealing</a:t>
            </a:r>
            <a:endParaRPr lang="en-US" sz="4000" b="1" dirty="0"/>
          </a:p>
        </p:txBody>
      </p:sp>
      <p:sp>
        <p:nvSpPr>
          <p:cNvPr id="6" name="TextBox 5"/>
          <p:cNvSpPr txBox="1"/>
          <p:nvPr/>
        </p:nvSpPr>
        <p:spPr>
          <a:xfrm>
            <a:off x="672904" y="1124506"/>
            <a:ext cx="3559126" cy="707886"/>
          </a:xfrm>
          <a:prstGeom prst="rect">
            <a:avLst/>
          </a:prstGeom>
          <a:noFill/>
        </p:spPr>
        <p:txBody>
          <a:bodyPr wrap="square" rtlCol="0">
            <a:spAutoFit/>
          </a:bodyPr>
          <a:lstStyle/>
          <a:p>
            <a:pPr algn="ctr"/>
            <a:r>
              <a:rPr lang="en-US" sz="4000" b="1" dirty="0" smtClean="0"/>
              <a:t>False Testimony</a:t>
            </a:r>
            <a:endParaRPr lang="en-US" sz="4000" b="1" dirty="0"/>
          </a:p>
        </p:txBody>
      </p:sp>
      <p:pic>
        <p:nvPicPr>
          <p:cNvPr id="8" name="Picture 7"/>
          <p:cNvPicPr>
            <a:picLocks noChangeAspect="1"/>
          </p:cNvPicPr>
          <p:nvPr/>
        </p:nvPicPr>
        <p:blipFill>
          <a:blip r:embed="rId4"/>
          <a:stretch>
            <a:fillRect/>
          </a:stretch>
        </p:blipFill>
        <p:spPr>
          <a:xfrm>
            <a:off x="7721477" y="223199"/>
            <a:ext cx="3188484" cy="3176291"/>
          </a:xfrm>
          <a:prstGeom prst="rect">
            <a:avLst/>
          </a:prstGeom>
        </p:spPr>
      </p:pic>
      <p:sp>
        <p:nvSpPr>
          <p:cNvPr id="9" name="TextBox 8"/>
          <p:cNvSpPr txBox="1"/>
          <p:nvPr/>
        </p:nvSpPr>
        <p:spPr>
          <a:xfrm>
            <a:off x="7776430" y="1203393"/>
            <a:ext cx="3559126" cy="707886"/>
          </a:xfrm>
          <a:prstGeom prst="rect">
            <a:avLst/>
          </a:prstGeom>
          <a:noFill/>
        </p:spPr>
        <p:txBody>
          <a:bodyPr wrap="square" rtlCol="0">
            <a:spAutoFit/>
          </a:bodyPr>
          <a:lstStyle/>
          <a:p>
            <a:pPr algn="ctr"/>
            <a:r>
              <a:rPr lang="en-US" sz="4000" b="1" dirty="0" smtClean="0"/>
              <a:t>Murder</a:t>
            </a:r>
            <a:endParaRPr lang="en-US" sz="4000" b="1" dirty="0"/>
          </a:p>
        </p:txBody>
      </p:sp>
    </p:spTree>
    <p:extLst>
      <p:ext uri="{BB962C8B-B14F-4D97-AF65-F5344CB8AC3E}">
        <p14:creationId xmlns:p14="http://schemas.microsoft.com/office/powerpoint/2010/main" val="167766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9"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3773" y="218364"/>
            <a:ext cx="11750723" cy="6305266"/>
          </a:xfrm>
        </p:spPr>
        <p:txBody>
          <a:bodyPr>
            <a:normAutofit fontScale="90000"/>
          </a:bodyPr>
          <a:lstStyle/>
          <a:p>
            <a:pPr algn="ctr"/>
            <a:r>
              <a:rPr lang="en-US" sz="6700" b="1" dirty="0" smtClean="0"/>
              <a:t>Genesis 13:10-11</a:t>
            </a:r>
            <a:r>
              <a:rPr lang="en-US" sz="6000" dirty="0"/>
              <a:t/>
            </a:r>
            <a:br>
              <a:rPr lang="en-US" sz="6000" dirty="0"/>
            </a:br>
            <a:r>
              <a:rPr lang="en-US" sz="4900" b="1" dirty="0" smtClean="0"/>
              <a:t>Lot </a:t>
            </a:r>
            <a:r>
              <a:rPr lang="en-US" sz="4900" b="1" dirty="0"/>
              <a:t>looked around and saw </a:t>
            </a:r>
            <a:r>
              <a:rPr lang="en-US" sz="4900" dirty="0"/>
              <a:t>that the whole plain of the Jordan toward </a:t>
            </a:r>
            <a:r>
              <a:rPr lang="en-US" sz="4900" dirty="0" err="1"/>
              <a:t>Zoar</a:t>
            </a:r>
            <a:r>
              <a:rPr lang="en-US" sz="4900" dirty="0"/>
              <a:t> was well watered, </a:t>
            </a:r>
            <a:r>
              <a:rPr lang="en-US" sz="4900" b="1" dirty="0"/>
              <a:t>like the garden of </a:t>
            </a:r>
            <a:r>
              <a:rPr lang="en-US" sz="4900" b="1" dirty="0" smtClean="0"/>
              <a:t>YHVH, </a:t>
            </a:r>
            <a:r>
              <a:rPr lang="en-US" sz="4900" b="1" dirty="0"/>
              <a:t>like the land of Egypt. </a:t>
            </a:r>
            <a:r>
              <a:rPr lang="en-US" sz="4900" dirty="0"/>
              <a:t>(This was before </a:t>
            </a:r>
            <a:r>
              <a:rPr lang="en-US" sz="4900" dirty="0" smtClean="0"/>
              <a:t>YHVH </a:t>
            </a:r>
            <a:r>
              <a:rPr lang="en-US" sz="4900" dirty="0"/>
              <a:t>destroyed Sodom and Gomorrah.)</a:t>
            </a:r>
            <a:br>
              <a:rPr lang="en-US" sz="4900" dirty="0"/>
            </a:br>
            <a:r>
              <a:rPr lang="en-US" sz="4900" u="sng" dirty="0"/>
              <a:t>So Lot chose for himself the whole plain of the Jordan and set out toward the east</a:t>
            </a:r>
            <a:r>
              <a:rPr lang="en-US" sz="4900" dirty="0"/>
              <a:t>. The two men parted company</a:t>
            </a:r>
            <a:r>
              <a:rPr lang="en-US" sz="4900" dirty="0" smtClean="0"/>
              <a:t>:</a:t>
            </a:r>
            <a:br>
              <a:rPr lang="en-US" sz="4900" dirty="0" smtClean="0"/>
            </a:br>
            <a:r>
              <a:rPr lang="en-US" sz="4900" dirty="0" smtClean="0"/>
              <a:t>(left the way of Abraham)</a:t>
            </a:r>
            <a:endParaRPr lang="en-US" sz="4900" b="1" u="sng" dirty="0"/>
          </a:p>
        </p:txBody>
      </p:sp>
    </p:spTree>
    <p:extLst>
      <p:ext uri="{BB962C8B-B14F-4D97-AF65-F5344CB8AC3E}">
        <p14:creationId xmlns:p14="http://schemas.microsoft.com/office/powerpoint/2010/main" val="326823142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3773" y="218364"/>
            <a:ext cx="11750723" cy="6305266"/>
          </a:xfrm>
        </p:spPr>
        <p:txBody>
          <a:bodyPr>
            <a:normAutofit/>
          </a:bodyPr>
          <a:lstStyle/>
          <a:p>
            <a:pPr algn="ctr"/>
            <a:r>
              <a:rPr lang="en-US" sz="6700" b="1" dirty="0" smtClean="0"/>
              <a:t>Genesis </a:t>
            </a:r>
            <a:r>
              <a:rPr lang="en-US" sz="6700" b="1" dirty="0" smtClean="0"/>
              <a:t>39</a:t>
            </a:r>
            <a:r>
              <a:rPr lang="en-US" sz="6700" b="1" dirty="0" smtClean="0"/>
              <a:t>:7</a:t>
            </a:r>
            <a:r>
              <a:rPr lang="en-US" sz="6000" dirty="0"/>
              <a:t/>
            </a:r>
            <a:br>
              <a:rPr lang="en-US" sz="6000" dirty="0"/>
            </a:br>
            <a:r>
              <a:rPr lang="en-US" sz="4900" dirty="0" smtClean="0"/>
              <a:t>And </a:t>
            </a:r>
            <a:r>
              <a:rPr lang="en-US" sz="4900" dirty="0"/>
              <a:t>it came to pass after these things that his </a:t>
            </a:r>
            <a:r>
              <a:rPr lang="en-US" sz="4900" b="1" dirty="0"/>
              <a:t>master's wife cast longing eyes on Joseph</a:t>
            </a:r>
            <a:r>
              <a:rPr lang="en-US" sz="4900" dirty="0"/>
              <a:t>, and she said, "Lie with me."</a:t>
            </a:r>
            <a:endParaRPr lang="en-US" sz="4900" b="1" u="sng" dirty="0"/>
          </a:p>
        </p:txBody>
      </p:sp>
    </p:spTree>
    <p:extLst>
      <p:ext uri="{BB962C8B-B14F-4D97-AF65-F5344CB8AC3E}">
        <p14:creationId xmlns:p14="http://schemas.microsoft.com/office/powerpoint/2010/main" val="111164417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3773" y="218364"/>
            <a:ext cx="11750723" cy="6478650"/>
          </a:xfrm>
        </p:spPr>
        <p:txBody>
          <a:bodyPr>
            <a:normAutofit/>
          </a:bodyPr>
          <a:lstStyle/>
          <a:p>
            <a:pPr algn="ctr"/>
            <a:r>
              <a:rPr lang="en-US" sz="6700" b="1" dirty="0" smtClean="0"/>
              <a:t>Genesis 3:6</a:t>
            </a:r>
            <a:r>
              <a:rPr lang="en-US" sz="6000" dirty="0"/>
              <a:t/>
            </a:r>
            <a:br>
              <a:rPr lang="en-US" sz="6000" dirty="0"/>
            </a:br>
            <a:r>
              <a:rPr lang="en-US" dirty="0" smtClean="0"/>
              <a:t>So </a:t>
            </a:r>
            <a:r>
              <a:rPr lang="en-US" u="sng" dirty="0"/>
              <a:t>when the woman </a:t>
            </a:r>
            <a:r>
              <a:rPr lang="en-US" b="1" u="sng" dirty="0"/>
              <a:t>saw</a:t>
            </a:r>
            <a:r>
              <a:rPr lang="en-US" u="sng" dirty="0"/>
              <a:t> </a:t>
            </a:r>
            <a:r>
              <a:rPr lang="en-US" dirty="0"/>
              <a:t>that the tree [was] </a:t>
            </a:r>
            <a:r>
              <a:rPr lang="en-US" u="sng" dirty="0"/>
              <a:t>good for food</a:t>
            </a:r>
            <a:r>
              <a:rPr lang="en-US" dirty="0"/>
              <a:t>, that it [was] </a:t>
            </a:r>
            <a:r>
              <a:rPr lang="en-US" b="1" dirty="0"/>
              <a:t>pleasant to the eyes,</a:t>
            </a:r>
            <a:r>
              <a:rPr lang="en-US" dirty="0"/>
              <a:t> and a tree </a:t>
            </a:r>
            <a:r>
              <a:rPr lang="en-US" u="sng" dirty="0"/>
              <a:t>desirable to make [one] wise</a:t>
            </a:r>
            <a:r>
              <a:rPr lang="en-US" dirty="0"/>
              <a:t>, she took of its fruit and ate. She also gave to her husband with her, and he ate</a:t>
            </a:r>
            <a:r>
              <a:rPr lang="en-US" dirty="0" smtClean="0"/>
              <a:t>. </a:t>
            </a:r>
            <a:br>
              <a:rPr lang="en-US" dirty="0" smtClean="0"/>
            </a:br>
            <a:r>
              <a:rPr lang="en-US" dirty="0" smtClean="0"/>
              <a:t>(He saw her and believed the lie.  If she can do it with no punishment-  Many make it right.)</a:t>
            </a:r>
            <a:endParaRPr lang="en-US" b="1" u="sng" dirty="0"/>
          </a:p>
        </p:txBody>
      </p:sp>
    </p:spTree>
    <p:extLst>
      <p:ext uri="{BB962C8B-B14F-4D97-AF65-F5344CB8AC3E}">
        <p14:creationId xmlns:p14="http://schemas.microsoft.com/office/powerpoint/2010/main" val="296083543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3773" y="218364"/>
            <a:ext cx="11750723" cy="6478650"/>
          </a:xfrm>
        </p:spPr>
        <p:txBody>
          <a:bodyPr>
            <a:normAutofit/>
          </a:bodyPr>
          <a:lstStyle/>
          <a:p>
            <a:pPr algn="ctr"/>
            <a:r>
              <a:rPr lang="en-US" sz="6700" b="1" dirty="0" smtClean="0"/>
              <a:t>Romans (</a:t>
            </a:r>
            <a:r>
              <a:rPr lang="en-US" sz="6700" b="1" dirty="0" err="1" smtClean="0"/>
              <a:t>Romanos</a:t>
            </a:r>
            <a:r>
              <a:rPr lang="en-US" sz="6700" b="1" dirty="0" smtClean="0"/>
              <a:t>) </a:t>
            </a:r>
            <a:r>
              <a:rPr lang="en-US" sz="6700" b="1" dirty="0" smtClean="0"/>
              <a:t>7:7-8</a:t>
            </a:r>
            <a:r>
              <a:rPr lang="en-US" sz="6000" dirty="0"/>
              <a:t/>
            </a:r>
            <a:br>
              <a:rPr lang="en-US" sz="6000" dirty="0"/>
            </a:br>
            <a:r>
              <a:rPr lang="en-US" dirty="0" smtClean="0"/>
              <a:t>What </a:t>
            </a:r>
            <a:r>
              <a:rPr lang="en-US" dirty="0"/>
              <a:t>shall we say then? [Is] the law sin? Certainly not! On the contrary, </a:t>
            </a:r>
            <a:r>
              <a:rPr lang="en-US" u="sng" dirty="0"/>
              <a:t>I would not have known sin except through the law. </a:t>
            </a:r>
            <a:r>
              <a:rPr lang="en-US" dirty="0"/>
              <a:t>For I would not have known covetousness unless the law had said, </a:t>
            </a:r>
            <a:r>
              <a:rPr lang="en-US" b="1" dirty="0">
                <a:solidFill>
                  <a:srgbClr val="FF0000"/>
                </a:solidFill>
              </a:rPr>
              <a:t>"You shall not covet."</a:t>
            </a:r>
            <a:br>
              <a:rPr lang="en-US" b="1" dirty="0">
                <a:solidFill>
                  <a:srgbClr val="FF0000"/>
                </a:solidFill>
              </a:rPr>
            </a:br>
            <a:r>
              <a:rPr lang="en-US" b="1" dirty="0"/>
              <a:t>But sin, taking opportunity by the commandment, produced in me all [manner of evil] desire</a:t>
            </a:r>
            <a:r>
              <a:rPr lang="en-US" dirty="0"/>
              <a:t>. For apart from the law sin [was] dead.</a:t>
            </a:r>
            <a:endParaRPr lang="en-US" b="1" u="sng" dirty="0"/>
          </a:p>
        </p:txBody>
      </p:sp>
    </p:spTree>
    <p:extLst>
      <p:ext uri="{BB962C8B-B14F-4D97-AF65-F5344CB8AC3E}">
        <p14:creationId xmlns:p14="http://schemas.microsoft.com/office/powerpoint/2010/main" val="401963842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t="12173" r="-70"/>
          <a:stretch/>
        </p:blipFill>
        <p:spPr>
          <a:xfrm>
            <a:off x="54592" y="272955"/>
            <a:ext cx="12079903" cy="6429642"/>
          </a:xfrm>
          <a:prstGeom prst="rect">
            <a:avLst/>
          </a:prstGeom>
          <a:ln w="38100">
            <a:solidFill>
              <a:schemeClr val="accent1">
                <a:shade val="50000"/>
              </a:schemeClr>
            </a:solidFill>
          </a:ln>
        </p:spPr>
      </p:pic>
      <p:sp>
        <p:nvSpPr>
          <p:cNvPr id="3" name="Isosceles Triangle 2"/>
          <p:cNvSpPr/>
          <p:nvPr/>
        </p:nvSpPr>
        <p:spPr>
          <a:xfrm rot="10800000">
            <a:off x="2620369" y="2524830"/>
            <a:ext cx="5418161" cy="1501253"/>
          </a:xfrm>
          <a:prstGeom prst="triangle">
            <a:avLst/>
          </a:prstGeom>
          <a:solidFill>
            <a:srgbClr val="FFFF00">
              <a:alpha val="61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51160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3773" y="218364"/>
            <a:ext cx="11750723" cy="6478650"/>
          </a:xfrm>
        </p:spPr>
        <p:txBody>
          <a:bodyPr>
            <a:normAutofit/>
          </a:bodyPr>
          <a:lstStyle/>
          <a:p>
            <a:pPr algn="ctr"/>
            <a:r>
              <a:rPr lang="en-US" sz="6700" b="1" dirty="0" smtClean="0"/>
              <a:t>Romans (</a:t>
            </a:r>
            <a:r>
              <a:rPr lang="en-US" sz="6700" b="1" dirty="0" err="1" smtClean="0"/>
              <a:t>Romanos</a:t>
            </a:r>
            <a:r>
              <a:rPr lang="en-US" sz="6700" b="1" dirty="0" smtClean="0"/>
              <a:t>) </a:t>
            </a:r>
            <a:r>
              <a:rPr lang="en-US" sz="6700" b="1" dirty="0" smtClean="0"/>
              <a:t>7:11-12</a:t>
            </a:r>
            <a:r>
              <a:rPr lang="en-US" sz="6000" dirty="0"/>
              <a:t/>
            </a:r>
            <a:br>
              <a:rPr lang="en-US" sz="6000" dirty="0"/>
            </a:br>
            <a:r>
              <a:rPr lang="en-US" u="sng" dirty="0" smtClean="0"/>
              <a:t>For </a:t>
            </a:r>
            <a:r>
              <a:rPr lang="en-US" u="sng" dirty="0"/>
              <a:t>sin, taking occasion by the commandment, deceived me, and by it killed [me].</a:t>
            </a:r>
            <a:r>
              <a:rPr lang="en-US" dirty="0"/>
              <a:t/>
            </a:r>
            <a:br>
              <a:rPr lang="en-US" dirty="0"/>
            </a:br>
            <a:r>
              <a:rPr lang="en-US" b="1" dirty="0"/>
              <a:t>Therefore the law [is] holy, and the commandment holy and just and good.</a:t>
            </a:r>
            <a:endParaRPr lang="en-US" b="1" u="sng" dirty="0"/>
          </a:p>
        </p:txBody>
      </p:sp>
    </p:spTree>
    <p:extLst>
      <p:ext uri="{BB962C8B-B14F-4D97-AF65-F5344CB8AC3E}">
        <p14:creationId xmlns:p14="http://schemas.microsoft.com/office/powerpoint/2010/main" val="256381123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3773" y="218364"/>
            <a:ext cx="11750723" cy="6478650"/>
          </a:xfrm>
        </p:spPr>
        <p:txBody>
          <a:bodyPr>
            <a:normAutofit/>
          </a:bodyPr>
          <a:lstStyle/>
          <a:p>
            <a:pPr algn="ctr"/>
            <a:r>
              <a:rPr lang="en-US" sz="6700" b="1" dirty="0" smtClean="0"/>
              <a:t>Romans (</a:t>
            </a:r>
            <a:r>
              <a:rPr lang="en-US" sz="6700" b="1" dirty="0" err="1" smtClean="0"/>
              <a:t>Romanos</a:t>
            </a:r>
            <a:r>
              <a:rPr lang="en-US" sz="6700" b="1" dirty="0" smtClean="0"/>
              <a:t>) 7:14-15</a:t>
            </a:r>
            <a:r>
              <a:rPr lang="en-US" sz="6000" dirty="0"/>
              <a:t/>
            </a:r>
            <a:br>
              <a:rPr lang="en-US" sz="6000" dirty="0"/>
            </a:br>
            <a:r>
              <a:rPr lang="en-US" dirty="0" smtClean="0"/>
              <a:t>For </a:t>
            </a:r>
            <a:r>
              <a:rPr lang="en-US" dirty="0"/>
              <a:t>we know that the </a:t>
            </a:r>
            <a:r>
              <a:rPr lang="en-US" u="sng" dirty="0"/>
              <a:t>law is spiritual</a:t>
            </a:r>
            <a:r>
              <a:rPr lang="en-US" dirty="0"/>
              <a:t>, but </a:t>
            </a:r>
            <a:r>
              <a:rPr lang="en-US" b="1" dirty="0"/>
              <a:t>I am carnal, sold under sin.</a:t>
            </a:r>
            <a:r>
              <a:rPr lang="en-US" dirty="0"/>
              <a:t/>
            </a:r>
            <a:br>
              <a:rPr lang="en-US" dirty="0"/>
            </a:br>
            <a:r>
              <a:rPr lang="en-US" dirty="0"/>
              <a:t>For what I am doing, I do not understand</a:t>
            </a:r>
            <a:r>
              <a:rPr lang="en-US" u="sng" dirty="0"/>
              <a:t>. For what I will to do, that I do not practice</a:t>
            </a:r>
            <a:r>
              <a:rPr lang="en-US" dirty="0"/>
              <a:t>; </a:t>
            </a:r>
            <a:r>
              <a:rPr lang="en-US" b="1" dirty="0"/>
              <a:t>but what I hate, that I do.</a:t>
            </a:r>
            <a:endParaRPr lang="en-US" b="1" u="sng" dirty="0"/>
          </a:p>
        </p:txBody>
      </p:sp>
    </p:spTree>
    <p:extLst>
      <p:ext uri="{BB962C8B-B14F-4D97-AF65-F5344CB8AC3E}">
        <p14:creationId xmlns:p14="http://schemas.microsoft.com/office/powerpoint/2010/main" val="363889420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3773" y="218364"/>
            <a:ext cx="11750723" cy="6478650"/>
          </a:xfrm>
        </p:spPr>
        <p:txBody>
          <a:bodyPr>
            <a:normAutofit/>
          </a:bodyPr>
          <a:lstStyle/>
          <a:p>
            <a:pPr algn="ctr"/>
            <a:r>
              <a:rPr lang="en-US" sz="6700" b="1" dirty="0" smtClean="0"/>
              <a:t>Romans (</a:t>
            </a:r>
            <a:r>
              <a:rPr lang="en-US" sz="6700" b="1" dirty="0" err="1" smtClean="0"/>
              <a:t>Romanos</a:t>
            </a:r>
            <a:r>
              <a:rPr lang="en-US" sz="6700" b="1" dirty="0" smtClean="0"/>
              <a:t>) </a:t>
            </a:r>
            <a:r>
              <a:rPr lang="en-US" sz="6700" b="1" dirty="0" smtClean="0"/>
              <a:t>7:16-17</a:t>
            </a:r>
            <a:r>
              <a:rPr lang="en-US" sz="6000" dirty="0"/>
              <a:t/>
            </a:r>
            <a:br>
              <a:rPr lang="en-US" sz="6000" dirty="0"/>
            </a:br>
            <a:r>
              <a:rPr lang="en-US" dirty="0" smtClean="0"/>
              <a:t>If</a:t>
            </a:r>
            <a:r>
              <a:rPr lang="en-US" dirty="0"/>
              <a:t>, then, I do what I will not to do, I agree with the law that [it is] good.</a:t>
            </a:r>
            <a:br>
              <a:rPr lang="en-US" dirty="0"/>
            </a:br>
            <a:r>
              <a:rPr lang="en-US" u="sng" dirty="0"/>
              <a:t>But now, [it is] no longer I who do it</a:t>
            </a:r>
            <a:r>
              <a:rPr lang="en-US" dirty="0"/>
              <a:t>, </a:t>
            </a:r>
            <a:r>
              <a:rPr lang="en-US" b="1" dirty="0"/>
              <a:t>but sin that dwells in me.</a:t>
            </a:r>
            <a:endParaRPr lang="en-US" b="1" u="sng" dirty="0"/>
          </a:p>
        </p:txBody>
      </p:sp>
    </p:spTree>
    <p:extLst>
      <p:ext uri="{BB962C8B-B14F-4D97-AF65-F5344CB8AC3E}">
        <p14:creationId xmlns:p14="http://schemas.microsoft.com/office/powerpoint/2010/main" val="22573077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3773" y="218364"/>
            <a:ext cx="11750723" cy="6478650"/>
          </a:xfrm>
        </p:spPr>
        <p:txBody>
          <a:bodyPr>
            <a:normAutofit/>
          </a:bodyPr>
          <a:lstStyle/>
          <a:p>
            <a:pPr algn="ctr"/>
            <a:r>
              <a:rPr lang="en-US" sz="6700" b="1" dirty="0" smtClean="0"/>
              <a:t>Romans (</a:t>
            </a:r>
            <a:r>
              <a:rPr lang="en-US" sz="6700" b="1" dirty="0" err="1" smtClean="0"/>
              <a:t>Romanos</a:t>
            </a:r>
            <a:r>
              <a:rPr lang="en-US" sz="6700" b="1" dirty="0" smtClean="0"/>
              <a:t>) 7:18-19</a:t>
            </a:r>
            <a:r>
              <a:rPr lang="en-US" sz="6000" dirty="0"/>
              <a:t/>
            </a:r>
            <a:br>
              <a:rPr lang="en-US" sz="6000" dirty="0"/>
            </a:br>
            <a:r>
              <a:rPr lang="en-US" dirty="0" smtClean="0"/>
              <a:t>For </a:t>
            </a:r>
            <a:r>
              <a:rPr lang="en-US" u="sng" dirty="0"/>
              <a:t>I know that in me (that is, in my flesh) nothing good dwells</a:t>
            </a:r>
            <a:r>
              <a:rPr lang="en-US" dirty="0"/>
              <a:t>; for to will is present with me, but [how] </a:t>
            </a:r>
            <a:r>
              <a:rPr lang="en-US" b="1" dirty="0"/>
              <a:t>to perform what is good I do not find</a:t>
            </a:r>
            <a:r>
              <a:rPr lang="en-US" dirty="0"/>
              <a:t>.</a:t>
            </a:r>
            <a:br>
              <a:rPr lang="en-US" dirty="0"/>
            </a:br>
            <a:r>
              <a:rPr lang="en-US" u="sng" dirty="0"/>
              <a:t>For the good that I will [to do], I do not do</a:t>
            </a:r>
            <a:r>
              <a:rPr lang="en-US" dirty="0"/>
              <a:t>; </a:t>
            </a:r>
            <a:r>
              <a:rPr lang="en-US" b="1" dirty="0"/>
              <a:t>but the evil I will not [to do], that I practice.</a:t>
            </a:r>
            <a:endParaRPr lang="en-US" b="1" u="sng" dirty="0"/>
          </a:p>
        </p:txBody>
      </p:sp>
    </p:spTree>
    <p:extLst>
      <p:ext uri="{BB962C8B-B14F-4D97-AF65-F5344CB8AC3E}">
        <p14:creationId xmlns:p14="http://schemas.microsoft.com/office/powerpoint/2010/main" val="248903121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3773" y="218364"/>
            <a:ext cx="11750723" cy="6478650"/>
          </a:xfrm>
        </p:spPr>
        <p:txBody>
          <a:bodyPr>
            <a:normAutofit/>
          </a:bodyPr>
          <a:lstStyle/>
          <a:p>
            <a:pPr algn="ctr"/>
            <a:r>
              <a:rPr lang="en-US" sz="6700" b="1" dirty="0" smtClean="0"/>
              <a:t>Romans (</a:t>
            </a:r>
            <a:r>
              <a:rPr lang="en-US" sz="6700" b="1" dirty="0" err="1" smtClean="0"/>
              <a:t>Romanos</a:t>
            </a:r>
            <a:r>
              <a:rPr lang="en-US" sz="6700" b="1" dirty="0" smtClean="0"/>
              <a:t>) 7:21</a:t>
            </a:r>
            <a:r>
              <a:rPr lang="en-US" sz="6000" dirty="0"/>
              <a:t/>
            </a:r>
            <a:br>
              <a:rPr lang="en-US" sz="6000" dirty="0"/>
            </a:br>
            <a:r>
              <a:rPr lang="en-US" dirty="0" smtClean="0"/>
              <a:t>I </a:t>
            </a:r>
            <a:r>
              <a:rPr lang="en-US" dirty="0"/>
              <a:t>find then a </a:t>
            </a:r>
            <a:r>
              <a:rPr lang="en-US" dirty="0" smtClean="0"/>
              <a:t>law (truth), </a:t>
            </a:r>
            <a:r>
              <a:rPr lang="en-US" u="sng" dirty="0"/>
              <a:t>that evil is present with me, the one who wills to do good</a:t>
            </a:r>
            <a:r>
              <a:rPr lang="en-US" dirty="0"/>
              <a:t>.</a:t>
            </a:r>
            <a:endParaRPr lang="en-US" b="1" u="sng" dirty="0"/>
          </a:p>
        </p:txBody>
      </p:sp>
    </p:spTree>
    <p:extLst>
      <p:ext uri="{BB962C8B-B14F-4D97-AF65-F5344CB8AC3E}">
        <p14:creationId xmlns:p14="http://schemas.microsoft.com/office/powerpoint/2010/main" val="98447785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3773" y="218364"/>
            <a:ext cx="11750723" cy="6478650"/>
          </a:xfrm>
        </p:spPr>
        <p:txBody>
          <a:bodyPr>
            <a:normAutofit/>
          </a:bodyPr>
          <a:lstStyle/>
          <a:p>
            <a:pPr algn="ctr"/>
            <a:r>
              <a:rPr lang="en-US" sz="6700" b="1" dirty="0" smtClean="0"/>
              <a:t>Romans (</a:t>
            </a:r>
            <a:r>
              <a:rPr lang="en-US" sz="6700" b="1" dirty="0" err="1" smtClean="0"/>
              <a:t>Romanos</a:t>
            </a:r>
            <a:r>
              <a:rPr lang="en-US" sz="6700" b="1" dirty="0" smtClean="0"/>
              <a:t>) </a:t>
            </a:r>
            <a:r>
              <a:rPr lang="en-US" sz="6700" b="1" dirty="0" smtClean="0"/>
              <a:t>7:22-23</a:t>
            </a:r>
            <a:r>
              <a:rPr lang="en-US" sz="6000" dirty="0"/>
              <a:t/>
            </a:r>
            <a:br>
              <a:rPr lang="en-US" sz="6000" dirty="0"/>
            </a:br>
            <a:r>
              <a:rPr lang="en-US" u="sng" dirty="0" smtClean="0"/>
              <a:t>For </a:t>
            </a:r>
            <a:r>
              <a:rPr lang="en-US" u="sng" dirty="0"/>
              <a:t>in my inner being I delight in </a:t>
            </a:r>
            <a:r>
              <a:rPr lang="en-US" u="sng" dirty="0" smtClean="0"/>
              <a:t>Elohim's </a:t>
            </a:r>
            <a:r>
              <a:rPr lang="en-US" u="sng" dirty="0"/>
              <a:t>law</a:t>
            </a:r>
            <a:r>
              <a:rPr lang="en-US" dirty="0"/>
              <a:t>;</a:t>
            </a:r>
            <a:br>
              <a:rPr lang="en-US" dirty="0"/>
            </a:br>
            <a:r>
              <a:rPr lang="en-US" dirty="0"/>
              <a:t>but </a:t>
            </a:r>
            <a:r>
              <a:rPr lang="en-US" b="1" dirty="0"/>
              <a:t>I see another law at work in me</a:t>
            </a:r>
            <a:r>
              <a:rPr lang="en-US" dirty="0"/>
              <a:t>, </a:t>
            </a:r>
            <a:r>
              <a:rPr lang="en-US" u="sng" dirty="0"/>
              <a:t>waging war against the law of my mind and making me a prisoner of the law of sin at work within me</a:t>
            </a:r>
            <a:r>
              <a:rPr lang="en-US" dirty="0" smtClean="0"/>
              <a:t>.</a:t>
            </a:r>
            <a:endParaRPr lang="en-US" b="1" u="sng" dirty="0"/>
          </a:p>
        </p:txBody>
      </p:sp>
    </p:spTree>
    <p:extLst>
      <p:ext uri="{BB962C8B-B14F-4D97-AF65-F5344CB8AC3E}">
        <p14:creationId xmlns:p14="http://schemas.microsoft.com/office/powerpoint/2010/main" val="137532608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3773" y="218364"/>
            <a:ext cx="11750723" cy="6478650"/>
          </a:xfrm>
        </p:spPr>
        <p:txBody>
          <a:bodyPr>
            <a:normAutofit/>
          </a:bodyPr>
          <a:lstStyle/>
          <a:p>
            <a:pPr algn="ctr"/>
            <a:r>
              <a:rPr lang="en-US" sz="6700" b="1" dirty="0" smtClean="0"/>
              <a:t>Romans (</a:t>
            </a:r>
            <a:r>
              <a:rPr lang="en-US" sz="6700" b="1" dirty="0" err="1" smtClean="0"/>
              <a:t>Romanos</a:t>
            </a:r>
            <a:r>
              <a:rPr lang="en-US" sz="6700" b="1" dirty="0" smtClean="0"/>
              <a:t>) </a:t>
            </a:r>
            <a:r>
              <a:rPr lang="en-US" sz="6700" b="1" dirty="0" smtClean="0"/>
              <a:t>7:24-25</a:t>
            </a:r>
            <a:r>
              <a:rPr lang="en-US" sz="6000" dirty="0"/>
              <a:t/>
            </a:r>
            <a:br>
              <a:rPr lang="en-US" sz="6000" dirty="0"/>
            </a:br>
            <a:r>
              <a:rPr lang="en-US" u="sng" dirty="0" smtClean="0"/>
              <a:t>What </a:t>
            </a:r>
            <a:r>
              <a:rPr lang="en-US" u="sng" dirty="0"/>
              <a:t>a wretched man I am</a:t>
            </a:r>
            <a:r>
              <a:rPr lang="en-US" dirty="0"/>
              <a:t>! </a:t>
            </a:r>
            <a:r>
              <a:rPr lang="en-US" b="1" dirty="0"/>
              <a:t>Who will rescue me from this body that is subject to death?</a:t>
            </a:r>
            <a:br>
              <a:rPr lang="en-US" b="1" dirty="0"/>
            </a:br>
            <a:r>
              <a:rPr lang="en-US" dirty="0"/>
              <a:t>Thanks be to </a:t>
            </a:r>
            <a:r>
              <a:rPr lang="en-US" dirty="0" smtClean="0"/>
              <a:t>Elohim, </a:t>
            </a:r>
            <a:r>
              <a:rPr lang="en-US" dirty="0"/>
              <a:t>who delivers me through </a:t>
            </a:r>
            <a:r>
              <a:rPr lang="en-US" dirty="0" smtClean="0"/>
              <a:t>Messiah </a:t>
            </a:r>
            <a:r>
              <a:rPr lang="en-US" dirty="0" err="1" smtClean="0"/>
              <a:t>Yeshua</a:t>
            </a:r>
            <a:r>
              <a:rPr lang="en-US" dirty="0" smtClean="0"/>
              <a:t> our (Rabbi) Lord</a:t>
            </a:r>
            <a:r>
              <a:rPr lang="en-US" dirty="0"/>
              <a:t>! So then, </a:t>
            </a:r>
            <a:r>
              <a:rPr lang="en-US" u="sng" dirty="0"/>
              <a:t>I myself in my mind am a </a:t>
            </a:r>
            <a:r>
              <a:rPr lang="en-US" u="sng" dirty="0" smtClean="0">
                <a:solidFill>
                  <a:srgbClr val="C00000"/>
                </a:solidFill>
              </a:rPr>
              <a:t>slave</a:t>
            </a:r>
            <a:r>
              <a:rPr lang="en-US" u="sng" dirty="0" smtClean="0"/>
              <a:t> </a:t>
            </a:r>
            <a:r>
              <a:rPr lang="en-US" b="1" u="sng" dirty="0" smtClean="0"/>
              <a:t>(servant) </a:t>
            </a:r>
            <a:r>
              <a:rPr lang="en-US" u="sng" dirty="0"/>
              <a:t>to </a:t>
            </a:r>
            <a:r>
              <a:rPr lang="en-US" u="sng" dirty="0" smtClean="0"/>
              <a:t>Elohim's </a:t>
            </a:r>
            <a:r>
              <a:rPr lang="en-US" u="sng" dirty="0"/>
              <a:t>law</a:t>
            </a:r>
            <a:r>
              <a:rPr lang="en-US" dirty="0"/>
              <a:t>, </a:t>
            </a:r>
            <a:r>
              <a:rPr lang="en-US" b="1" dirty="0"/>
              <a:t>but in my sinful nature a slave to the law of sin.</a:t>
            </a:r>
            <a:endParaRPr lang="en-US" b="1" u="sng" dirty="0"/>
          </a:p>
        </p:txBody>
      </p:sp>
    </p:spTree>
    <p:extLst>
      <p:ext uri="{BB962C8B-B14F-4D97-AF65-F5344CB8AC3E}">
        <p14:creationId xmlns:p14="http://schemas.microsoft.com/office/powerpoint/2010/main" val="23063775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07545"/>
            <a:ext cx="10515600" cy="1325563"/>
          </a:xfrm>
        </p:spPr>
        <p:txBody>
          <a:bodyPr>
            <a:normAutofit/>
          </a:bodyPr>
          <a:lstStyle/>
          <a:p>
            <a:pPr algn="ctr"/>
            <a:r>
              <a:rPr lang="en-US" sz="6000" dirty="0" smtClean="0"/>
              <a:t>Key Points</a:t>
            </a:r>
            <a:endParaRPr lang="en-US" sz="6000" dirty="0"/>
          </a:p>
        </p:txBody>
      </p:sp>
      <p:sp>
        <p:nvSpPr>
          <p:cNvPr id="3" name="Content Placeholder 2"/>
          <p:cNvSpPr>
            <a:spLocks noGrp="1"/>
          </p:cNvSpPr>
          <p:nvPr>
            <p:ph idx="1"/>
          </p:nvPr>
        </p:nvSpPr>
        <p:spPr>
          <a:xfrm>
            <a:off x="167425" y="1455313"/>
            <a:ext cx="11874321" cy="5112912"/>
          </a:xfrm>
        </p:spPr>
        <p:txBody>
          <a:bodyPr>
            <a:normAutofit/>
          </a:bodyPr>
          <a:lstStyle/>
          <a:p>
            <a:r>
              <a:rPr lang="en-US" sz="4000" dirty="0" smtClean="0"/>
              <a:t>Enemy asks </a:t>
            </a:r>
            <a:r>
              <a:rPr lang="en-US" sz="4000" dirty="0" smtClean="0"/>
              <a:t>questions-exploits our lack of knowledge </a:t>
            </a:r>
            <a:endParaRPr lang="en-US" sz="4000" dirty="0" smtClean="0"/>
          </a:p>
          <a:p>
            <a:r>
              <a:rPr lang="en-US" sz="4000" dirty="0" smtClean="0"/>
              <a:t>Enemy asks questions to distract and change our focus from YHVH’s blessings and all that He has given us to the things He has withheld from </a:t>
            </a:r>
            <a:r>
              <a:rPr lang="en-US" sz="4000" dirty="0" smtClean="0"/>
              <a:t>us- closer</a:t>
            </a:r>
          </a:p>
          <a:p>
            <a:r>
              <a:rPr lang="en-US" sz="4000" dirty="0" smtClean="0"/>
              <a:t>Enemy says can be easier and more options</a:t>
            </a:r>
            <a:endParaRPr lang="en-US" sz="4000" dirty="0" smtClean="0"/>
          </a:p>
          <a:p>
            <a:r>
              <a:rPr lang="en-US" sz="4000" dirty="0" smtClean="0"/>
              <a:t>Enemy says, “You will not die.”  (Lie &amp; not punished)</a:t>
            </a:r>
          </a:p>
          <a:p>
            <a:r>
              <a:rPr lang="en-US" sz="4000" dirty="0" smtClean="0"/>
              <a:t>Enemy </a:t>
            </a:r>
            <a:r>
              <a:rPr lang="en-US" sz="4000" dirty="0" smtClean="0"/>
              <a:t>sets us free from the truth to serve Him and </a:t>
            </a:r>
            <a:r>
              <a:rPr lang="en-US" sz="4000" dirty="0" smtClean="0"/>
              <a:t>his kingdom, “The World”</a:t>
            </a:r>
            <a:endParaRPr lang="en-US" sz="4000" dirty="0"/>
          </a:p>
        </p:txBody>
      </p:sp>
    </p:spTree>
    <p:extLst>
      <p:ext uri="{BB962C8B-B14F-4D97-AF65-F5344CB8AC3E}">
        <p14:creationId xmlns:p14="http://schemas.microsoft.com/office/powerpoint/2010/main" val="1677859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3773" y="218364"/>
            <a:ext cx="11750723" cy="6305266"/>
          </a:xfrm>
        </p:spPr>
        <p:txBody>
          <a:bodyPr>
            <a:normAutofit/>
          </a:bodyPr>
          <a:lstStyle/>
          <a:p>
            <a:pPr algn="ctr"/>
            <a:r>
              <a:rPr lang="en-US" sz="6700" b="1" dirty="0" smtClean="0"/>
              <a:t>Matthew (Mateo) 4:8-9</a:t>
            </a:r>
            <a:r>
              <a:rPr lang="en-US" sz="6000" dirty="0"/>
              <a:t/>
            </a:r>
            <a:br>
              <a:rPr lang="en-US" sz="6000" dirty="0"/>
            </a:br>
            <a:r>
              <a:rPr lang="en-US" sz="4900" dirty="0" smtClean="0"/>
              <a:t>Again</a:t>
            </a:r>
            <a:r>
              <a:rPr lang="en-US" sz="4900" dirty="0"/>
              <a:t>, </a:t>
            </a:r>
            <a:r>
              <a:rPr lang="en-US" sz="4900" u="sng" dirty="0"/>
              <a:t>the devil took him to a very high mountain and showed him all the </a:t>
            </a:r>
            <a:r>
              <a:rPr lang="en-US" sz="4900" b="1" u="sng" dirty="0">
                <a:solidFill>
                  <a:srgbClr val="FF0000"/>
                </a:solidFill>
              </a:rPr>
              <a:t>kingdoms of the world </a:t>
            </a:r>
            <a:r>
              <a:rPr lang="en-US" sz="4900" b="1" dirty="0"/>
              <a:t>and their splendor</a:t>
            </a:r>
            <a:r>
              <a:rPr lang="en-US" sz="4900" dirty="0"/>
              <a:t>.</a:t>
            </a:r>
            <a:br>
              <a:rPr lang="en-US" sz="4900" dirty="0"/>
            </a:br>
            <a:r>
              <a:rPr lang="en-US" sz="4900" dirty="0"/>
              <a:t>"</a:t>
            </a:r>
            <a:r>
              <a:rPr lang="en-US" sz="4900" u="sng" dirty="0"/>
              <a:t>All this I will give you</a:t>
            </a:r>
            <a:r>
              <a:rPr lang="en-US" sz="4900" dirty="0"/>
              <a:t>," he said, </a:t>
            </a:r>
            <a:r>
              <a:rPr lang="en-US" sz="4900" b="1" dirty="0"/>
              <a:t>"if you will bow down and </a:t>
            </a:r>
            <a:r>
              <a:rPr lang="en-US" sz="4900" b="1" dirty="0" smtClean="0"/>
              <a:t>worship (serve) </a:t>
            </a:r>
            <a:r>
              <a:rPr lang="en-US" sz="4900" b="1" dirty="0"/>
              <a:t>me."</a:t>
            </a:r>
            <a:endParaRPr lang="en-US" sz="4900" b="1" u="sng" dirty="0">
              <a:solidFill>
                <a:srgbClr val="FF0000"/>
              </a:solidFill>
            </a:endParaRPr>
          </a:p>
        </p:txBody>
      </p:sp>
    </p:spTree>
    <p:extLst>
      <p:ext uri="{BB962C8B-B14F-4D97-AF65-F5344CB8AC3E}">
        <p14:creationId xmlns:p14="http://schemas.microsoft.com/office/powerpoint/2010/main" val="213273051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3773" y="218364"/>
            <a:ext cx="11750723" cy="6305266"/>
          </a:xfrm>
        </p:spPr>
        <p:txBody>
          <a:bodyPr>
            <a:normAutofit/>
          </a:bodyPr>
          <a:lstStyle/>
          <a:p>
            <a:pPr algn="ctr"/>
            <a:r>
              <a:rPr lang="en-US" sz="6700" b="1" dirty="0" smtClean="0"/>
              <a:t>Matthew (Mateo) 4:10</a:t>
            </a:r>
            <a:r>
              <a:rPr lang="en-US" sz="6000" dirty="0"/>
              <a:t/>
            </a:r>
            <a:br>
              <a:rPr lang="en-US" sz="6000" dirty="0"/>
            </a:br>
            <a:r>
              <a:rPr lang="en-US" sz="4900" dirty="0" err="1" smtClean="0"/>
              <a:t>Yeshua</a:t>
            </a:r>
            <a:r>
              <a:rPr lang="en-US" sz="4900" dirty="0" smtClean="0"/>
              <a:t> </a:t>
            </a:r>
            <a:r>
              <a:rPr lang="en-US" sz="4900" dirty="0"/>
              <a:t>said to him, </a:t>
            </a:r>
            <a:r>
              <a:rPr lang="en-US" sz="4900" u="sng" dirty="0"/>
              <a:t>"Away from me, Satan</a:t>
            </a:r>
            <a:r>
              <a:rPr lang="en-US" sz="4900" b="1" dirty="0">
                <a:solidFill>
                  <a:srgbClr val="FF0000"/>
                </a:solidFill>
              </a:rPr>
              <a:t>! For it is written:</a:t>
            </a:r>
            <a:r>
              <a:rPr lang="en-US" sz="4900" dirty="0"/>
              <a:t> </a:t>
            </a:r>
            <a:r>
              <a:rPr lang="en-US" sz="4900" b="1" dirty="0"/>
              <a:t>'Worship </a:t>
            </a:r>
            <a:r>
              <a:rPr lang="en-US" sz="4900" b="1" dirty="0" smtClean="0"/>
              <a:t>YHVH </a:t>
            </a:r>
            <a:r>
              <a:rPr lang="en-US" sz="4900" b="1" dirty="0"/>
              <a:t>your </a:t>
            </a:r>
            <a:r>
              <a:rPr lang="en-US" sz="4900" b="1" dirty="0" smtClean="0"/>
              <a:t>Elohim, </a:t>
            </a:r>
            <a:r>
              <a:rPr lang="en-US" sz="4900" b="1" dirty="0"/>
              <a:t>and serve him only</a:t>
            </a:r>
            <a:r>
              <a:rPr lang="en-US" sz="4900" b="1" dirty="0" smtClean="0"/>
              <a:t>.’”(</a:t>
            </a:r>
            <a:r>
              <a:rPr lang="en-US" sz="4900" b="1" dirty="0" smtClean="0"/>
              <a:t>2</a:t>
            </a:r>
            <a:r>
              <a:rPr lang="en-US" sz="4900" b="1" baseline="30000" dirty="0" smtClean="0"/>
              <a:t>nd</a:t>
            </a:r>
            <a:r>
              <a:rPr lang="en-US" sz="4900" b="1" dirty="0" smtClean="0"/>
              <a:t> Commandment)</a:t>
            </a:r>
            <a:endParaRPr lang="en-US" sz="4900" b="1" u="sng" dirty="0">
              <a:solidFill>
                <a:srgbClr val="FF0000"/>
              </a:solidFill>
            </a:endParaRPr>
          </a:p>
        </p:txBody>
      </p:sp>
    </p:spTree>
    <p:extLst>
      <p:ext uri="{BB962C8B-B14F-4D97-AF65-F5344CB8AC3E}">
        <p14:creationId xmlns:p14="http://schemas.microsoft.com/office/powerpoint/2010/main" val="400093935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2185570"/>
          </a:xfrm>
        </p:spPr>
        <p:txBody>
          <a:bodyPr>
            <a:noAutofit/>
          </a:bodyPr>
          <a:lstStyle/>
          <a:p>
            <a:pPr algn="ctr"/>
            <a:r>
              <a:rPr lang="en-US" sz="9600" dirty="0" smtClean="0"/>
              <a:t>Why is it important?</a:t>
            </a:r>
            <a:endParaRPr lang="en-US" sz="9600" dirty="0"/>
          </a:p>
        </p:txBody>
      </p:sp>
      <p:sp>
        <p:nvSpPr>
          <p:cNvPr id="3" name="Title 1"/>
          <p:cNvSpPr txBox="1">
            <a:spLocks/>
          </p:cNvSpPr>
          <p:nvPr/>
        </p:nvSpPr>
        <p:spPr>
          <a:xfrm>
            <a:off x="385011" y="3164471"/>
            <a:ext cx="11341768" cy="309195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dirty="0" smtClean="0"/>
              <a:t>What does YHVH and the enemy know?</a:t>
            </a:r>
            <a:endParaRPr lang="en-US" sz="9600" dirty="0"/>
          </a:p>
        </p:txBody>
      </p:sp>
    </p:spTree>
    <p:extLst>
      <p:ext uri="{BB962C8B-B14F-4D97-AF65-F5344CB8AC3E}">
        <p14:creationId xmlns:p14="http://schemas.microsoft.com/office/powerpoint/2010/main" val="36700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3773" y="218364"/>
            <a:ext cx="11750723" cy="6305266"/>
          </a:xfrm>
        </p:spPr>
        <p:txBody>
          <a:bodyPr>
            <a:normAutofit fontScale="90000"/>
          </a:bodyPr>
          <a:lstStyle/>
          <a:p>
            <a:pPr algn="ctr"/>
            <a:r>
              <a:rPr lang="en-US" sz="6700" b="1" dirty="0" smtClean="0"/>
              <a:t>1 John (Juan) 2:15-17</a:t>
            </a:r>
            <a:r>
              <a:rPr lang="en-US" sz="6000" dirty="0"/>
              <a:t/>
            </a:r>
            <a:br>
              <a:rPr lang="en-US" sz="6000" dirty="0"/>
            </a:br>
            <a:r>
              <a:rPr lang="en-US" sz="4900" dirty="0" smtClean="0"/>
              <a:t>Do </a:t>
            </a:r>
            <a:r>
              <a:rPr lang="en-US" sz="4900" dirty="0"/>
              <a:t>not love the world or the things in the world. If anyone loves the world, the love of the Father is not in him.</a:t>
            </a:r>
            <a:br>
              <a:rPr lang="en-US" sz="4900" dirty="0"/>
            </a:br>
            <a:r>
              <a:rPr lang="en-US" sz="4900" dirty="0"/>
              <a:t>For all that [is] </a:t>
            </a:r>
            <a:r>
              <a:rPr lang="en-US" sz="4900" b="1" dirty="0">
                <a:solidFill>
                  <a:srgbClr val="C00000"/>
                </a:solidFill>
              </a:rPr>
              <a:t>in the world-</a:t>
            </a:r>
            <a:r>
              <a:rPr lang="en-US" sz="4900" dirty="0"/>
              <a:t>-</a:t>
            </a:r>
            <a:r>
              <a:rPr lang="en-US" sz="4900" u="sng" dirty="0"/>
              <a:t>the lust of the flesh</a:t>
            </a:r>
            <a:r>
              <a:rPr lang="en-US" sz="4900" dirty="0"/>
              <a:t>, the </a:t>
            </a:r>
            <a:r>
              <a:rPr lang="en-US" sz="4900" b="1" dirty="0"/>
              <a:t>lust of the eyes</a:t>
            </a:r>
            <a:r>
              <a:rPr lang="en-US" sz="4900" dirty="0"/>
              <a:t>, and the </a:t>
            </a:r>
            <a:r>
              <a:rPr lang="en-US" sz="4900" u="sng" dirty="0"/>
              <a:t>pride of life-</a:t>
            </a:r>
            <a:r>
              <a:rPr lang="en-US" sz="4900" dirty="0"/>
              <a:t>-is not of the Father but is of the world.</a:t>
            </a:r>
            <a:br>
              <a:rPr lang="en-US" sz="4900" dirty="0"/>
            </a:br>
            <a:r>
              <a:rPr lang="en-US" sz="4900" dirty="0"/>
              <a:t>And the </a:t>
            </a:r>
            <a:r>
              <a:rPr lang="en-US" sz="4900" u="sng" dirty="0"/>
              <a:t>world is passing away, and the lust of it</a:t>
            </a:r>
            <a:r>
              <a:rPr lang="en-US" sz="4900" dirty="0"/>
              <a:t>; but </a:t>
            </a:r>
            <a:r>
              <a:rPr lang="en-US" sz="4900" b="1" dirty="0"/>
              <a:t>he who does the will of </a:t>
            </a:r>
            <a:r>
              <a:rPr lang="en-US" sz="4900" b="1" dirty="0" smtClean="0"/>
              <a:t>Elohim </a:t>
            </a:r>
            <a:r>
              <a:rPr lang="en-US" sz="4900" b="1" dirty="0"/>
              <a:t>abides forever</a:t>
            </a:r>
            <a:r>
              <a:rPr lang="en-US" sz="4900" dirty="0" smtClean="0"/>
              <a:t>.</a:t>
            </a:r>
            <a:endParaRPr lang="en-US" sz="4900" b="1" u="sng" dirty="0"/>
          </a:p>
        </p:txBody>
      </p:sp>
    </p:spTree>
    <p:extLst>
      <p:ext uri="{BB962C8B-B14F-4D97-AF65-F5344CB8AC3E}">
        <p14:creationId xmlns:p14="http://schemas.microsoft.com/office/powerpoint/2010/main" val="42594758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3773" y="218364"/>
            <a:ext cx="11750723" cy="6305266"/>
          </a:xfrm>
        </p:spPr>
        <p:txBody>
          <a:bodyPr>
            <a:normAutofit/>
          </a:bodyPr>
          <a:lstStyle/>
          <a:p>
            <a:pPr algn="ctr"/>
            <a:r>
              <a:rPr lang="en-US" sz="6700" b="1" dirty="0" smtClean="0"/>
              <a:t>Ecclesiastes </a:t>
            </a:r>
            <a:r>
              <a:rPr lang="en-US" sz="6700" b="1" dirty="0" smtClean="0"/>
              <a:t>(</a:t>
            </a:r>
            <a:r>
              <a:rPr lang="en-US" sz="6700" b="1" dirty="0" err="1" smtClean="0"/>
              <a:t>Eclesiastes</a:t>
            </a:r>
            <a:r>
              <a:rPr lang="en-US" sz="6700" b="1" dirty="0" smtClean="0"/>
              <a:t>) 11:9</a:t>
            </a:r>
            <a:r>
              <a:rPr lang="en-US" sz="6000" dirty="0"/>
              <a:t/>
            </a:r>
            <a:br>
              <a:rPr lang="en-US" sz="6000" dirty="0"/>
            </a:br>
            <a:r>
              <a:rPr lang="en-US" sz="4900" dirty="0" smtClean="0"/>
              <a:t>Rejoice</a:t>
            </a:r>
            <a:r>
              <a:rPr lang="en-US" sz="4900" dirty="0"/>
              <a:t>, O young man, in your youth, And let your heart cheer you in the days of your youth; </a:t>
            </a:r>
            <a:r>
              <a:rPr lang="en-US" sz="4900" u="sng" dirty="0"/>
              <a:t>Walk in the </a:t>
            </a:r>
            <a:r>
              <a:rPr lang="en-US" sz="4900" b="1" u="sng" dirty="0">
                <a:solidFill>
                  <a:srgbClr val="FF0000"/>
                </a:solidFill>
              </a:rPr>
              <a:t>ways of your heart</a:t>
            </a:r>
            <a:r>
              <a:rPr lang="en-US" sz="4900" u="sng" dirty="0"/>
              <a:t>, </a:t>
            </a:r>
            <a:r>
              <a:rPr lang="en-US" sz="4900" u="sng" dirty="0" smtClean="0"/>
              <a:t>and </a:t>
            </a:r>
            <a:r>
              <a:rPr lang="en-US" sz="4900" u="sng" dirty="0"/>
              <a:t>in the </a:t>
            </a:r>
            <a:r>
              <a:rPr lang="en-US" sz="4900" b="1" u="sng" dirty="0">
                <a:solidFill>
                  <a:srgbClr val="FF0000"/>
                </a:solidFill>
              </a:rPr>
              <a:t>sight of your eyes</a:t>
            </a:r>
            <a:r>
              <a:rPr lang="en-US" sz="4900" u="sng" dirty="0"/>
              <a:t>;</a:t>
            </a:r>
            <a:r>
              <a:rPr lang="en-US" sz="4900" dirty="0"/>
              <a:t> </a:t>
            </a:r>
            <a:r>
              <a:rPr lang="en-US" sz="4900" b="1" dirty="0" smtClean="0"/>
              <a:t>but </a:t>
            </a:r>
            <a:r>
              <a:rPr lang="en-US" sz="4900" b="1" dirty="0"/>
              <a:t>know that for all these God will bring you into judgment</a:t>
            </a:r>
            <a:r>
              <a:rPr lang="en-US" sz="4900" dirty="0"/>
              <a:t>.</a:t>
            </a:r>
            <a:endParaRPr lang="en-US" sz="4900" b="1" u="sng" dirty="0"/>
          </a:p>
        </p:txBody>
      </p:sp>
    </p:spTree>
    <p:extLst>
      <p:ext uri="{BB962C8B-B14F-4D97-AF65-F5344CB8AC3E}">
        <p14:creationId xmlns:p14="http://schemas.microsoft.com/office/powerpoint/2010/main" val="375807549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3773" y="218364"/>
            <a:ext cx="11750723" cy="6305266"/>
          </a:xfrm>
        </p:spPr>
        <p:txBody>
          <a:bodyPr>
            <a:normAutofit/>
          </a:bodyPr>
          <a:lstStyle/>
          <a:p>
            <a:pPr algn="ctr"/>
            <a:r>
              <a:rPr lang="en-US" sz="6700" b="1" dirty="0" smtClean="0"/>
              <a:t>Jeremiah (Jeremias) 17:9-10</a:t>
            </a:r>
            <a:r>
              <a:rPr lang="en-US" sz="6000" dirty="0"/>
              <a:t/>
            </a:r>
            <a:br>
              <a:rPr lang="en-US" sz="6000" dirty="0"/>
            </a:br>
            <a:r>
              <a:rPr lang="en-US" sz="4900" u="sng" dirty="0" smtClean="0"/>
              <a:t>"The </a:t>
            </a:r>
            <a:r>
              <a:rPr lang="en-US" sz="4900" u="sng" dirty="0"/>
              <a:t>heart [is] deceitful above all [things], And desperately wicked; Who can know it?</a:t>
            </a:r>
            <a:br>
              <a:rPr lang="en-US" sz="4900" u="sng" dirty="0"/>
            </a:br>
            <a:r>
              <a:rPr lang="en-US" sz="4900" dirty="0"/>
              <a:t>I, </a:t>
            </a:r>
            <a:r>
              <a:rPr lang="en-US" sz="4900" dirty="0" smtClean="0"/>
              <a:t>YHVH, </a:t>
            </a:r>
            <a:r>
              <a:rPr lang="en-US" sz="4900" dirty="0"/>
              <a:t>search the heart, [I] test the mind, Even to give every man according to his ways, According to the </a:t>
            </a:r>
            <a:r>
              <a:rPr lang="en-US" sz="4900" b="1" dirty="0"/>
              <a:t>fruit of his doings</a:t>
            </a:r>
            <a:r>
              <a:rPr lang="en-US" sz="4900" b="1" dirty="0" smtClean="0"/>
              <a:t>.”</a:t>
            </a:r>
            <a:endParaRPr lang="en-US" sz="4900" b="1" u="sng" dirty="0"/>
          </a:p>
        </p:txBody>
      </p:sp>
    </p:spTree>
    <p:extLst>
      <p:ext uri="{BB962C8B-B14F-4D97-AF65-F5344CB8AC3E}">
        <p14:creationId xmlns:p14="http://schemas.microsoft.com/office/powerpoint/2010/main" val="28680395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3773" y="218364"/>
            <a:ext cx="11750723" cy="6305266"/>
          </a:xfrm>
        </p:spPr>
        <p:txBody>
          <a:bodyPr>
            <a:normAutofit/>
          </a:bodyPr>
          <a:lstStyle/>
          <a:p>
            <a:pPr algn="ctr"/>
            <a:r>
              <a:rPr lang="en-US" sz="6700" b="1" dirty="0" smtClean="0"/>
              <a:t>Proverbs (</a:t>
            </a:r>
            <a:r>
              <a:rPr lang="en-US" sz="6700" b="1" dirty="0" err="1" smtClean="0"/>
              <a:t>Proverbios</a:t>
            </a:r>
            <a:r>
              <a:rPr lang="en-US" sz="6700" b="1" dirty="0" smtClean="0"/>
              <a:t>) </a:t>
            </a:r>
            <a:r>
              <a:rPr lang="en-US" sz="6700" b="1" dirty="0" smtClean="0"/>
              <a:t>2</a:t>
            </a:r>
            <a:r>
              <a:rPr lang="en-US" sz="6700" b="1" dirty="0" smtClean="0"/>
              <a:t>7:19-20</a:t>
            </a:r>
            <a:r>
              <a:rPr lang="en-US" sz="6000" dirty="0"/>
              <a:t/>
            </a:r>
            <a:br>
              <a:rPr lang="en-US" sz="6000" dirty="0"/>
            </a:br>
            <a:r>
              <a:rPr lang="en-US" sz="4900" dirty="0" smtClean="0"/>
              <a:t>As </a:t>
            </a:r>
            <a:r>
              <a:rPr lang="en-US" sz="4900" dirty="0"/>
              <a:t>in water face [reflects] face, </a:t>
            </a:r>
            <a:r>
              <a:rPr lang="en-US" sz="4900" dirty="0" smtClean="0"/>
              <a:t>so </a:t>
            </a:r>
            <a:r>
              <a:rPr lang="en-US" sz="4900" dirty="0"/>
              <a:t>a man's heart [reveals] the man.</a:t>
            </a:r>
            <a:br>
              <a:rPr lang="en-US" sz="4900" dirty="0"/>
            </a:br>
            <a:r>
              <a:rPr lang="en-US" sz="4900" u="sng" dirty="0" smtClean="0"/>
              <a:t>Grave </a:t>
            </a:r>
            <a:r>
              <a:rPr lang="en-US" sz="4900" u="sng" dirty="0"/>
              <a:t>and Destruction are never full</a:t>
            </a:r>
            <a:r>
              <a:rPr lang="en-US" sz="4900" dirty="0"/>
              <a:t>; </a:t>
            </a:r>
            <a:r>
              <a:rPr lang="en-US" sz="4900" b="1" dirty="0" smtClean="0"/>
              <a:t>so </a:t>
            </a:r>
            <a:r>
              <a:rPr lang="en-US" sz="4900" b="1" dirty="0"/>
              <a:t>the eyes of man are never satisfied</a:t>
            </a:r>
            <a:r>
              <a:rPr lang="en-US" sz="4900" dirty="0"/>
              <a:t>.</a:t>
            </a:r>
            <a:endParaRPr lang="en-US" sz="4900" b="1" u="sng" dirty="0"/>
          </a:p>
        </p:txBody>
      </p:sp>
    </p:spTree>
    <p:extLst>
      <p:ext uri="{BB962C8B-B14F-4D97-AF65-F5344CB8AC3E}">
        <p14:creationId xmlns:p14="http://schemas.microsoft.com/office/powerpoint/2010/main" val="218671299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647</TotalTime>
  <Words>439</Words>
  <Application>Microsoft Office PowerPoint</Application>
  <PresentationFormat>Widescreen</PresentationFormat>
  <Paragraphs>75</Paragraphs>
  <Slides>49</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49</vt:i4>
      </vt:variant>
    </vt:vector>
  </HeadingPairs>
  <TitlesOfParts>
    <vt:vector size="53" baseType="lpstr">
      <vt:lpstr>Arial</vt:lpstr>
      <vt:lpstr>Calibri</vt:lpstr>
      <vt:lpstr>Calibri Light</vt:lpstr>
      <vt:lpstr>Office Theme</vt:lpstr>
      <vt:lpstr>Sight of Our Eyes 1</vt:lpstr>
      <vt:lpstr>Matthew (Mateo) 6:21-23 "For where your treasure is, there your heart will be also.  The lamp of the body is the eye. If therefore your eye is good, your whole body will be full of light.  But if your eye is bad, your whole body will be full of darkness. If therefore the light that is in you is darkness, how great [is] that darkness!”</vt:lpstr>
      <vt:lpstr>Numbers (Numeros) 8:1-3 And YHVH spoke to Moses, saying: "Speak to Aaron, and say to him, 'When you arrange the lamps, the seven lamps shall give light in front of the lampstand.' " And Aaron did so; he arranged the lamps to face toward the front of the lampstand, as YHVH commanded Moses.</vt:lpstr>
      <vt:lpstr>PowerPoint Presentation</vt:lpstr>
      <vt:lpstr>Why is it important?</vt:lpstr>
      <vt:lpstr>1 John (Juan) 2:15-17 Do not love the world or the things in the world. If anyone loves the world, the love of the Father is not in him. For all that [is] in the world--the lust of the flesh, the lust of the eyes, and the pride of life--is not of the Father but is of the world. And the world is passing away, and the lust of it; but he who does the will of Elohim abides forever.</vt:lpstr>
      <vt:lpstr>Ecclesiastes (Eclesiastes) 11:9 Rejoice, O young man, in your youth, And let your heart cheer you in the days of your youth; Walk in the ways of your heart, and in the sight of your eyes; but know that for all these God will bring you into judgment.</vt:lpstr>
      <vt:lpstr>Jeremiah (Jeremias) 17:9-10 "The heart [is] deceitful above all [things], And desperately wicked; Who can know it? I, YHVH, search the heart, [I] test the mind, Even to give every man according to his ways, According to the fruit of his doings.”</vt:lpstr>
      <vt:lpstr>Proverbs (Proverbios) 27:19-20 As in water face [reflects] face, so a man's heart [reveals] the man. Grave and Destruction are never full; so the eyes of man are never satisfied.</vt:lpstr>
      <vt:lpstr>Jeremiah (Jeremias) 22:17 "Yet your eyes and your heart [are] for nothing but your covetousness, For shedding innocent blood, And practicing oppression and violence.”</vt:lpstr>
      <vt:lpstr>Deuteronomy (Deuteronomio) 12:8 "You shall not at all do as we are doing here today--every man doing whatever [is] right in his own eyes—” (Perspective of RIGHT vs. WRONG) Example?</vt:lpstr>
      <vt:lpstr>Genesis 3:1-3 Now the serpent was more cunning than any beast of the field which YHVH Elohim had made. And he said to the woman, "Has Elohim indeed said, 'You shall not eat of every tree of the garden'?”  And the woman said to the serpent, "We may eat the fruit of the trees of the garden; but of the fruit of the tree which [is] in the midst of the garden, Elohim has said, 'You shall not eat it, nor shall you touch it, lest you die.' ” </vt:lpstr>
      <vt:lpstr>Genesis 3:4-5 Then the serpent said to the woman,  "You will not surely die. For Elohim knows that in the day you eat of it your eyes will be opened, and you will be like Elohim, knowing good and evil."</vt:lpstr>
      <vt:lpstr>Who are we listening to?</vt:lpstr>
      <vt:lpstr>2 Peter (Pedro) 2:1-2 But there were also false prophets among the people, even as there will be false teachers among you, who will secretly bring in destructive heresies, even denying YHVH who bought them, [and] bring on themselves swift destruction. And many will follow their destructive ways, because of whom the way of truth will be blasphemed.</vt:lpstr>
      <vt:lpstr>2 Peter (Pedro) 2:3 By covetousness they will exploit you with deceptive words; for a long time their judgment has not been idle, and their destruction does not slumber.</vt:lpstr>
      <vt:lpstr>2 Peter (Pedro) 2:9-10 [Then] YHVH knows how to deliver the Godly out of temptations and to reserve the unjust under punishment for the day of judgment, and especially those who walk according to the flesh in the lust of uncleanness and despise authority. [They are] presumptuous, self-willed. They are not afraid to speak evil of dignitaries (Authorities.)</vt:lpstr>
      <vt:lpstr>2 Peter (Pedro) 2:15-16 Having eyes full of adultery and that cannot cease from sin, enticing unstable souls. They have a heart trained in covetous practices, [and are] accursed children. They have forsaken the right way and gone astray, following the way of Balaam the [son] of Beor, who loved the wages of unrighteousness…</vt:lpstr>
      <vt:lpstr>2 Peter (Pedro) 2:18 For when they speak great swelling [words] of emptiness, they allure through the lusts of the flesh, through lewdness, the ones who have actually escaped from those who live in error.</vt:lpstr>
      <vt:lpstr>2 Peter (Pedro) 2:19-20 While they promise them liberty (from authority-lies), they themselves are slaves of corruption; for by whom a person is overcome, by him also he is brought into bondage. For if, after they have escaped the pollutions of the world through the knowledge of YHVH and Savior Yeshua Messiah, they are again entangled in them and overcome, the latter end is worse for them than the beginning.</vt:lpstr>
      <vt:lpstr>2 Peter (Pedro) 2:21 For it would have been better for them not to have known the way of righteousness, than having known [it], to turn from the holy commandment delivered to them.</vt:lpstr>
      <vt:lpstr>Matthew (Mateo) 16:22-23 Then Peter took him aside and began to rebuke him, saying, "Far be it from You, Lord (Rabbi); this shall not happen to You!" But he turned and said to Peter, "Get behind Me, Satan! You are an offense to me, for you are not mindful of the things of Elohim, but the things of men."</vt:lpstr>
      <vt:lpstr>Matthew (Mateo) 10:24-25 "The student is not above the teacher, nor a servant above his master. It is enough for students to be like their teachers, and servants like their masters. If the head of the house has been called Beelzebul, how much more the members of his household!”</vt:lpstr>
      <vt:lpstr>Proverbs (Proverbios) 18:20-21 A man's stomach shall be satisfied from the fruit of his mouth; [From] the produce of his lips he shall be filled. Death and life [are] in the power of the tongue, and those who love it will eat its fruit.</vt:lpstr>
      <vt:lpstr>What is Sin?</vt:lpstr>
      <vt:lpstr>10 Commandments</vt:lpstr>
      <vt:lpstr>PowerPoint Presentation</vt:lpstr>
      <vt:lpstr>PowerPoint Presentation</vt:lpstr>
      <vt:lpstr>PowerPoint Presentation</vt:lpstr>
      <vt:lpstr>Change in perspective</vt:lpstr>
      <vt:lpstr>Change in perspective</vt:lpstr>
      <vt:lpstr>PowerPoint Presentation</vt:lpstr>
      <vt:lpstr>PowerPoint Presentation</vt:lpstr>
      <vt:lpstr>PowerPoint Presentation</vt:lpstr>
      <vt:lpstr>PowerPoint Presentation</vt:lpstr>
      <vt:lpstr>Genesis 13:10-11 Lot looked around and saw that the whole plain of the Jordan toward Zoar was well watered, like the garden of YHVH, like the land of Egypt. (This was before YHVH destroyed Sodom and Gomorrah.) So Lot chose for himself the whole plain of the Jordan and set out toward the east. The two men parted company: (left the way of Abraham)</vt:lpstr>
      <vt:lpstr>Genesis 39:7 And it came to pass after these things that his master's wife cast longing eyes on Joseph, and she said, "Lie with me."</vt:lpstr>
      <vt:lpstr>Genesis 3:6 So when the woman saw that the tree [was] good for food, that it [was] pleasant to the eyes, and a tree desirable to make [one] wise, she took of its fruit and ate. She also gave to her husband with her, and he ate.  (He saw her and believed the lie.  If she can do it with no punishment-  Many make it right.)</vt:lpstr>
      <vt:lpstr>Romans (Romanos) 7:7-8 What shall we say then? [Is] the law sin? Certainly not! On the contrary, I would not have known sin except through the law. For I would not have known covetousness unless the law had said, "You shall not covet." But sin, taking opportunity by the commandment, produced in me all [manner of evil] desire. For apart from the law sin [was] dead.</vt:lpstr>
      <vt:lpstr>Romans (Romanos) 7:11-12 For sin, taking occasion by the commandment, deceived me, and by it killed [me]. Therefore the law [is] holy, and the commandment holy and just and good.</vt:lpstr>
      <vt:lpstr>Romans (Romanos) 7:14-15 For we know that the law is spiritual, but I am carnal, sold under sin. For what I am doing, I do not understand. For what I will to do, that I do not practice; but what I hate, that I do.</vt:lpstr>
      <vt:lpstr>Romans (Romanos) 7:16-17 If, then, I do what I will not to do, I agree with the law that [it is] good. But now, [it is] no longer I who do it, but sin that dwells in me.</vt:lpstr>
      <vt:lpstr>Romans (Romanos) 7:18-19 For I know that in me (that is, in my flesh) nothing good dwells; for to will is present with me, but [how] to perform what is good I do not find. For the good that I will [to do], I do not do; but the evil I will not [to do], that I practice.</vt:lpstr>
      <vt:lpstr>Romans (Romanos) 7:21 I find then a law (truth), that evil is present with me, the one who wills to do good.</vt:lpstr>
      <vt:lpstr>Romans (Romanos) 7:22-23 For in my inner being I delight in Elohim's law; but I see another law at work in me, waging war against the law of my mind and making me a prisoner of the law of sin at work within me.</vt:lpstr>
      <vt:lpstr>Romans (Romanos) 7:24-25 What a wretched man I am! Who will rescue me from this body that is subject to death? Thanks be to Elohim, who delivers me through Messiah Yeshua our (Rabbi) Lord! So then, I myself in my mind am a slave (servant) to Elohim's law, but in my sinful nature a slave to the law of sin.</vt:lpstr>
      <vt:lpstr>Key Points</vt:lpstr>
      <vt:lpstr>Matthew (Mateo) 4:8-9 Again, the devil took him to a very high mountain and showed him all the kingdoms of the world and their splendor. "All this I will give you," he said, "if you will bow down and worship (serve) me."</vt:lpstr>
      <vt:lpstr>Matthew (Mateo) 4:10 Yeshua said to him, "Away from me, Satan! For it is written: 'Worship YHVH your Elohim, and serve him only.’”(2nd Commandment)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Be-Ha’alotcha Numbers (Numeros) 8:1-12:16</dc:title>
  <dc:creator>Paul Falk</dc:creator>
  <cp:lastModifiedBy>Paul Falk</cp:lastModifiedBy>
  <cp:revision>76</cp:revision>
  <cp:lastPrinted>2015-06-20T13:16:36Z</cp:lastPrinted>
  <dcterms:created xsi:type="dcterms:W3CDTF">2015-06-05T20:49:28Z</dcterms:created>
  <dcterms:modified xsi:type="dcterms:W3CDTF">2015-06-20T13:19:37Z</dcterms:modified>
</cp:coreProperties>
</file>